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60" r:id="rId3"/>
    <p:sldId id="258" r:id="rId4"/>
    <p:sldId id="261" r:id="rId5"/>
    <p:sldId id="263" r:id="rId6"/>
    <p:sldId id="262" r:id="rId7"/>
    <p:sldId id="264" r:id="rId8"/>
    <p:sldId id="259" r:id="rId9"/>
    <p:sldId id="265" r:id="rId10"/>
    <p:sldId id="287" r:id="rId11"/>
    <p:sldId id="288" r:id="rId12"/>
    <p:sldId id="257" r:id="rId13"/>
    <p:sldId id="266" r:id="rId14"/>
    <p:sldId id="267" r:id="rId15"/>
    <p:sldId id="268" r:id="rId16"/>
    <p:sldId id="269" r:id="rId17"/>
    <p:sldId id="270" r:id="rId18"/>
    <p:sldId id="271" r:id="rId19"/>
    <p:sldId id="272" r:id="rId20"/>
    <p:sldId id="273" r:id="rId21"/>
    <p:sldId id="274" r:id="rId22"/>
    <p:sldId id="275" r:id="rId23"/>
    <p:sldId id="285" r:id="rId24"/>
    <p:sldId id="286" r:id="rId25"/>
    <p:sldId id="279" r:id="rId26"/>
    <p:sldId id="280" r:id="rId27"/>
    <p:sldId id="282" r:id="rId28"/>
    <p:sldId id="283" r:id="rId29"/>
    <p:sldId id="284" r:id="rId30"/>
    <p:sldId id="281" r:id="rId31"/>
    <p:sldId id="276" r:id="rId32"/>
    <p:sldId id="277" r:id="rId33"/>
    <p:sldId id="278" r:id="rId34"/>
    <p:sldId id="290" r:id="rId35"/>
    <p:sldId id="289" r:id="rId36"/>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520" autoAdjust="0"/>
  </p:normalViewPr>
  <p:slideViewPr>
    <p:cSldViewPr>
      <p:cViewPr varScale="1">
        <p:scale>
          <a:sx n="52" d="100"/>
          <a:sy n="52" d="100"/>
        </p:scale>
        <p:origin x="-1764" y="-96"/>
      </p:cViewPr>
      <p:guideLst>
        <p:guide orient="horz" pos="2160"/>
        <p:guide pos="2880"/>
      </p:guideLst>
    </p:cSldViewPr>
  </p:slideViewPr>
  <p:notesTextViewPr>
    <p:cViewPr>
      <p:scale>
        <a:sx n="100" d="100"/>
        <a:sy n="100" d="100"/>
      </p:scale>
      <p:origin x="0" y="582"/>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035096-37F3-411D-AE64-D6DCA8986C48}" type="datetimeFigureOut">
              <a:rPr lang="de-DE" smtClean="0"/>
              <a:pPr/>
              <a:t>16.04.2018</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750C5C-A8F8-41F9-BF6C-5D67ACF28AA9}" type="slidenum">
              <a:rPr lang="de-DE" smtClean="0"/>
              <a:pPr/>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http://www.spiegel.de/politik/ausland/eu-gipfel-angela-merkels-vorstoss-der-kampf-ums-geld-ist-entbrannt-a-1195213.html</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3</a:t>
            </a:fld>
            <a:endParaRPr lang="de-D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https://www.ml.niedersachsen.de/themen/landwirtschaft/agrarpolitik/tierproduktion-in-niedersachsen-145752.html</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19</a:t>
            </a:fld>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https://www.ml.niedersachsen.de/themen/landwirtschaft/agrarfoerderung/agrarumweltmassnahmen_aum/agrarumweltmanahmen-aum-121421.html</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20</a:t>
            </a:fld>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https://www.ml.niedersachsen.de/themen/landwirtschaft/agrarfoerderung/agrarumweltmassnahmen_aum/aum_alle_massnahmen_auf_einen_blick/aum---alle-manahmen-auf-einen-blick-121592.html</a:t>
            </a:r>
          </a:p>
          <a:p>
            <a:endParaRPr lang="de-DE" dirty="0" smtClean="0"/>
          </a:p>
          <a:p>
            <a:r>
              <a:rPr lang="de-DE" dirty="0" smtClean="0"/>
              <a:t>Mehr Details: https://www.ml.niedersachsen.de/themen/landwirtschaft/agrarfoerderung/agrarumweltmassnahmen_aum/aum_details_zu_den_massnahmen/wichtige-hinweise-zum-antragsverfahren-145542.html </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21</a:t>
            </a:fld>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https://www.ml.niedersachsen.de/themen/landwirtschaft/agrarfoerderung/cross-compliance--131040.html</a:t>
            </a:r>
          </a:p>
          <a:p>
            <a:r>
              <a:rPr lang="de-DE" dirty="0" smtClean="0"/>
              <a:t>Nach der Ernte</a:t>
            </a:r>
            <a:r>
              <a:rPr lang="de-DE" baseline="0" dirty="0" smtClean="0"/>
              <a:t> kein Dünge mehr (es gibt Ausnahmen – z. B. Raps) </a:t>
            </a:r>
          </a:p>
          <a:p>
            <a:r>
              <a:rPr lang="de-DE" baseline="0" dirty="0" smtClean="0"/>
              <a:t>Diesen Winter das Problem, weil sie es nicht ausbringen könnten, das alle </a:t>
            </a:r>
            <a:r>
              <a:rPr lang="de-DE" baseline="0" dirty="0" err="1" smtClean="0"/>
              <a:t>Güllelagen</a:t>
            </a:r>
            <a:r>
              <a:rPr lang="de-DE" baseline="0" dirty="0" smtClean="0"/>
              <a:t> voll waren (auch weil der Winter so nass war). </a:t>
            </a:r>
          </a:p>
          <a:p>
            <a:r>
              <a:rPr lang="de-DE" baseline="0" dirty="0" smtClean="0"/>
              <a:t>Dann haben sie auf einmal alles ausgebracht auch wenn der Acker noch gefroren aussah. </a:t>
            </a:r>
          </a:p>
          <a:p>
            <a:r>
              <a:rPr lang="de-DE" baseline="0" dirty="0" smtClean="0"/>
              <a:t>&gt;&gt; auch viel in den Medien</a:t>
            </a:r>
          </a:p>
          <a:p>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22</a:t>
            </a:fld>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Göttingen: BMEL 2015 </a:t>
            </a:r>
            <a:r>
              <a:rPr lang="de-DE" dirty="0" err="1" smtClean="0"/>
              <a:t>Hauptewerbsbetriebe</a:t>
            </a:r>
            <a:r>
              <a:rPr lang="de-DE" dirty="0" smtClean="0"/>
              <a:t> Vergleich </a:t>
            </a:r>
            <a:r>
              <a:rPr lang="de-DE" dirty="0" err="1" smtClean="0"/>
              <a:t>Länder</a:t>
            </a:r>
            <a:r>
              <a:rPr lang="de-DE" dirty="0" smtClean="0"/>
              <a:t> Jahr 20114 </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23</a:t>
            </a:fld>
            <a:endParaRPr lang="de-D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http://www.wasserdaten.niedersachsen.de/cadenza/pages/map/default/index.xhtml</a:t>
            </a:r>
          </a:p>
          <a:p>
            <a:endParaRPr lang="de-DE" dirty="0" smtClean="0"/>
          </a:p>
          <a:p>
            <a:r>
              <a:rPr lang="de-DE" dirty="0" smtClean="0"/>
              <a:t>Haben wir </a:t>
            </a:r>
            <a:r>
              <a:rPr lang="de-DE" dirty="0" err="1" smtClean="0"/>
              <a:t>trend</a:t>
            </a:r>
            <a:r>
              <a:rPr lang="de-DE" dirty="0" smtClean="0"/>
              <a:t> </a:t>
            </a:r>
            <a:r>
              <a:rPr lang="de-DE" dirty="0" err="1" smtClean="0"/>
              <a:t>daten</a:t>
            </a:r>
            <a:r>
              <a:rPr lang="de-DE" dirty="0" smtClean="0"/>
              <a:t> ?</a:t>
            </a:r>
          </a:p>
          <a:p>
            <a:r>
              <a:rPr lang="de-DE" dirty="0" smtClean="0"/>
              <a:t>Wie viel schon</a:t>
            </a:r>
            <a:r>
              <a:rPr lang="de-DE" baseline="0" dirty="0" smtClean="0"/>
              <a:t> gezahlt wird und wie viel sich geändert </a:t>
            </a:r>
            <a:r>
              <a:rPr lang="de-DE" baseline="0" dirty="0" smtClean="0"/>
              <a:t>hat</a:t>
            </a:r>
          </a:p>
          <a:p>
            <a:endParaRPr lang="de-DE" baseline="0" dirty="0" smtClean="0"/>
          </a:p>
          <a:p>
            <a:r>
              <a:rPr lang="de-DE" baseline="0" dirty="0" smtClean="0"/>
              <a:t>Datengrundlage über mehrere Jahren : MU Website, Stichwort, etc. 5 Datenblöcke </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25</a:t>
            </a:fld>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https://www.umweltbundesamt.de/sites/default/files/medien/421/publikationen/20180125_uba_fl_umwelt_und_landwirtschaft_bf_final.pdf</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26</a:t>
            </a:fld>
            <a:endParaRPr lang="de-D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https://www.umweltkarten-niedersachsen.de/Umweltkarten/?lang=de&amp;topic=Hydrologie&amp;bgLayer=TopographieGrau&amp;layers=FFH_Gebiete,EU_Vogelschutzgebiete,Ammonium&amp;X=5849000.00&amp;Y=493000.00&amp;zoom=2&amp;catalogNodes=</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27</a:t>
            </a:fld>
            <a:endParaRPr lang="de-D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https://www.umweltkarten-niedersachsen.de/Umweltkarten/?lang=de&amp;topic=Hydrologie&amp;bgLayer=TopographieGrau&amp;layers=FFH_Gebiete,EU_Vogelschutzgebiete,Nitrat&amp;X=5849000.00&amp;Y=493000.00&amp;zoom=2&amp;layers_visibility=false,false,true</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28</a:t>
            </a:fld>
            <a:endParaRPr lang="de-D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umweltkarten-niedersachsen.de/umweltkarten/?topic=Hydrologie&amp;lang=de&amp;bgLayer=TopographieGrau&amp;X=5840900.00&amp;Y=494000.00&amp;zoom=2&amp;layers=TrinkwasserschutzgebieteWSG,HeilquellenschutzgebieteHQSG,TrinkwassergewinnungsgebieteTWGG,ZuwendungskulisseELERTrinkwasserschutz,SchutzgebieteTrinkwasserplanarmitZonierung,Gebietsnameund_nummer</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29</a:t>
            </a:fld>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a:t>
            </a:r>
            <a:r>
              <a:rPr lang="de-DE" dirty="0" smtClean="0"/>
              <a:t>www.zeit.de/wissen/umwelt/2016-09/nitrat-grundwasser-trinkwasser-belastung-massentierhaltung</a:t>
            </a:r>
          </a:p>
          <a:p>
            <a:endParaRPr lang="de-DE" dirty="0" smtClean="0"/>
          </a:p>
          <a:p>
            <a:r>
              <a:rPr lang="de-DE" dirty="0" smtClean="0">
                <a:solidFill>
                  <a:srgbClr val="FF0000"/>
                </a:solidFill>
              </a:rPr>
              <a:t>KRT: 60% der Zahl</a:t>
            </a:r>
            <a:r>
              <a:rPr lang="de-DE" baseline="0" dirty="0" smtClean="0">
                <a:solidFill>
                  <a:srgbClr val="FF0000"/>
                </a:solidFill>
              </a:rPr>
              <a:t> der </a:t>
            </a:r>
            <a:r>
              <a:rPr lang="de-DE" baseline="0" dirty="0" err="1" smtClean="0">
                <a:solidFill>
                  <a:srgbClr val="FF0000"/>
                </a:solidFill>
              </a:rPr>
              <a:t>Messtelle</a:t>
            </a:r>
            <a:r>
              <a:rPr lang="de-DE" baseline="0" dirty="0" smtClean="0">
                <a:solidFill>
                  <a:srgbClr val="FF0000"/>
                </a:solidFill>
              </a:rPr>
              <a:t> </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F2750C5C-A8F8-41F9-BF6C-5D67ACF28AA9}" type="slidenum">
              <a:rPr lang="de-DE" smtClean="0"/>
              <a:pPr/>
              <a:t>6</a:t>
            </a:fld>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https://www.umweltkarten-niedersachsen.de/Umweltkarten/?lang=de&amp;topic=Natur&amp;bgLayer=TopographieGrau&amp;layers=FFH_Gebiete,EU_Vogelschutzgebiete&amp;X=5849000.00&amp;Y=493000.00&amp;zoom=2 </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30</a:t>
            </a:fld>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Gemessen wird ob</a:t>
            </a:r>
            <a:r>
              <a:rPr lang="de-DE" baseline="0" dirty="0" smtClean="0"/>
              <a:t> der </a:t>
            </a:r>
            <a:r>
              <a:rPr lang="de-DE" baseline="0" dirty="0" err="1" smtClean="0"/>
              <a:t>Nitratwert</a:t>
            </a:r>
            <a:r>
              <a:rPr lang="de-DE" baseline="0" dirty="0" smtClean="0"/>
              <a:t> ist über 50mg. Das korreliert sehr hart mit der intensive Tierhaltung und auch Gemüsebau. </a:t>
            </a:r>
          </a:p>
          <a:p>
            <a:r>
              <a:rPr lang="de-DE" baseline="0" dirty="0" smtClean="0"/>
              <a:t>Nitrat an sich ist kein Problem, aber es kann in Boden oder im Wasser in Nitrit </a:t>
            </a:r>
            <a:r>
              <a:rPr lang="de-DE" baseline="0" dirty="0" err="1" smtClean="0"/>
              <a:t>umgewanderd</a:t>
            </a:r>
            <a:r>
              <a:rPr lang="de-DE" baseline="0" dirty="0" smtClean="0"/>
              <a:t> werden (auch im Körper findet diese </a:t>
            </a:r>
            <a:r>
              <a:rPr lang="de-DE" baseline="0" dirty="0" err="1" smtClean="0"/>
              <a:t>Umwanderung</a:t>
            </a:r>
            <a:r>
              <a:rPr lang="de-DE" baseline="0" dirty="0" smtClean="0"/>
              <a:t> statt). Das ist vor allem für Babies und Kleinkinder gefährlich. </a:t>
            </a:r>
          </a:p>
          <a:p>
            <a:endParaRPr lang="de-DE" baseline="0" dirty="0" smtClean="0"/>
          </a:p>
          <a:p>
            <a:r>
              <a:rPr lang="de-DE" baseline="0" dirty="0" err="1" smtClean="0"/>
              <a:t>Ultimately</a:t>
            </a:r>
            <a:r>
              <a:rPr lang="de-DE" baseline="0" dirty="0" smtClean="0"/>
              <a:t> </a:t>
            </a:r>
            <a:r>
              <a:rPr lang="de-DE" baseline="0" dirty="0" err="1" smtClean="0"/>
              <a:t>their</a:t>
            </a:r>
            <a:r>
              <a:rPr lang="de-DE" baseline="0" dirty="0" smtClean="0"/>
              <a:t> </a:t>
            </a:r>
            <a:r>
              <a:rPr lang="de-DE" baseline="0" dirty="0" err="1" smtClean="0"/>
              <a:t>can</a:t>
            </a:r>
            <a:r>
              <a:rPr lang="de-DE" baseline="0" dirty="0" smtClean="0"/>
              <a:t> </a:t>
            </a:r>
            <a:r>
              <a:rPr lang="de-DE" baseline="0" dirty="0" err="1" smtClean="0"/>
              <a:t>be</a:t>
            </a:r>
            <a:r>
              <a:rPr lang="de-DE" baseline="0" dirty="0" smtClean="0"/>
              <a:t> </a:t>
            </a:r>
            <a:r>
              <a:rPr lang="de-DE" baseline="0" dirty="0" err="1" smtClean="0"/>
              <a:t>big</a:t>
            </a:r>
            <a:r>
              <a:rPr lang="de-DE" baseline="0" dirty="0" smtClean="0"/>
              <a:t> </a:t>
            </a:r>
            <a:r>
              <a:rPr lang="de-DE" baseline="0" dirty="0" err="1" smtClean="0"/>
              <a:t>penaty</a:t>
            </a:r>
            <a:endParaRPr lang="de-DE" baseline="0" dirty="0" smtClean="0"/>
          </a:p>
          <a:p>
            <a:endParaRPr lang="de-DE" baseline="0" dirty="0" smtClean="0"/>
          </a:p>
          <a:p>
            <a:r>
              <a:rPr lang="de-DE" baseline="0" dirty="0" smtClean="0"/>
              <a:t>Wasser on </a:t>
            </a:r>
            <a:r>
              <a:rPr lang="de-DE" baseline="0" dirty="0" err="1" smtClean="0"/>
              <a:t>lakes</a:t>
            </a:r>
            <a:r>
              <a:rPr lang="de-DE" baseline="0" dirty="0" smtClean="0"/>
              <a:t> in tageschau </a:t>
            </a:r>
            <a:endParaRPr lang="de-DE" baseline="0" dirty="0" smtClean="0"/>
          </a:p>
          <a:p>
            <a:endParaRPr lang="de-DE" baseline="0" dirty="0" smtClean="0"/>
          </a:p>
          <a:p>
            <a:r>
              <a:rPr lang="de-DE" baseline="0" dirty="0" smtClean="0"/>
              <a:t>Wie die Wasserrahmenrichtlinie ist: guten ökologischen Zustand (Link zum Grüne Frage)</a:t>
            </a:r>
          </a:p>
          <a:p>
            <a:r>
              <a:rPr lang="de-DE" baseline="0" dirty="0" smtClean="0"/>
              <a:t>Ziel ist das alles in einen guten Zustand sind.</a:t>
            </a:r>
            <a:endParaRPr lang="de-DE" baseline="0" smtClean="0"/>
          </a:p>
          <a:p>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7</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https://niedersachsen.nabu.de/tiere-und-pflanzen/voegel/vogelarten/wiesenvoegel/22423.html</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10</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https://www.farmlandbirds.net/sites/default/files/120912_bund_chemie_pestizide_vogelsterben_hintergrund.pdf</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11</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https://www.bmel.de/DE/Landwirtschaft/Agrarpolitik/_Texte/GAP-NationaleUmsetzung.html</a:t>
            </a:r>
          </a:p>
          <a:p>
            <a:endParaRPr lang="de-DE" dirty="0" smtClean="0"/>
          </a:p>
          <a:p>
            <a:r>
              <a:rPr lang="de-DE" dirty="0" smtClean="0"/>
              <a:t>Is </a:t>
            </a:r>
            <a:r>
              <a:rPr lang="de-DE" dirty="0" err="1" smtClean="0"/>
              <a:t>it</a:t>
            </a:r>
            <a:r>
              <a:rPr lang="de-DE" dirty="0" smtClean="0"/>
              <a:t> </a:t>
            </a:r>
            <a:r>
              <a:rPr lang="de-DE" dirty="0" err="1" smtClean="0"/>
              <a:t>more</a:t>
            </a:r>
            <a:r>
              <a:rPr lang="de-DE" dirty="0" smtClean="0"/>
              <a:t> </a:t>
            </a:r>
            <a:r>
              <a:rPr lang="de-DE" dirty="0" err="1" smtClean="0"/>
              <a:t>than</a:t>
            </a:r>
            <a:r>
              <a:rPr lang="de-DE" dirty="0" smtClean="0"/>
              <a:t> 10%</a:t>
            </a:r>
            <a:r>
              <a:rPr lang="de-DE" baseline="0" dirty="0" smtClean="0"/>
              <a:t> </a:t>
            </a:r>
            <a:r>
              <a:rPr lang="de-DE" baseline="0" dirty="0" err="1" smtClean="0"/>
              <a:t>of</a:t>
            </a:r>
            <a:r>
              <a:rPr lang="de-DE" baseline="0" dirty="0" smtClean="0"/>
              <a:t> </a:t>
            </a:r>
            <a:r>
              <a:rPr lang="de-DE" baseline="0" dirty="0" err="1" smtClean="0"/>
              <a:t>the</a:t>
            </a:r>
            <a:r>
              <a:rPr lang="de-DE" baseline="0" dirty="0" smtClean="0"/>
              <a:t> CAP </a:t>
            </a:r>
            <a:r>
              <a:rPr lang="de-DE" baseline="0" dirty="0" err="1" smtClean="0"/>
              <a:t>budget</a:t>
            </a:r>
            <a:endParaRPr lang="de-DE" baseline="0" dirty="0" smtClean="0"/>
          </a:p>
          <a:p>
            <a:r>
              <a:rPr lang="de-DE" baseline="0" dirty="0" smtClean="0"/>
              <a:t>Argument. </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13</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https://www.bmel.de/DE/Landwirtschaft/Foerderung-Agrarsozialpolitik/_Texte/Cross-Compliance.html;jsessionid=2082737B1B6DF02538C924FFC78DC62F.2_cid367</a:t>
            </a:r>
          </a:p>
          <a:p>
            <a:endParaRPr lang="de-DE" dirty="0" smtClean="0"/>
          </a:p>
          <a:p>
            <a:r>
              <a:rPr lang="de-DE" dirty="0" smtClean="0"/>
              <a:t>http://eur-lex.europa.eu/legal-content/DE/ALL/?uri=CELEX:32013R1306</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14</a:t>
            </a:fld>
            <a:endParaRPr lang="de-D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https://www.bmel.de/DE/Landwirtschaft/Agrarpolitik/_Texte/GAP-NationaleUmsetzung.html</a:t>
            </a:r>
          </a:p>
          <a:p>
            <a:r>
              <a:rPr lang="de-DE" dirty="0" smtClean="0"/>
              <a:t>http://www.sueddeutsche.de/news/leben/bevoelkerung-828-millionen-menschen-leben-in-deutschland-dpa.urn-newsml-dpa-com-20090101-170127-99-50203</a:t>
            </a:r>
          </a:p>
          <a:p>
            <a:r>
              <a:rPr lang="de-DE" dirty="0" smtClean="0"/>
              <a:t>https://www.bmel.de/DE/Landwirtschaft/Agrarpolitik/_Texte/GAP-FAQs.html#doc4121226bodyText1</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15</a:t>
            </a:fld>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https://www.ml.niedersachsen.de/themen/landwirtschaft/agrarpolitik/tierproduktion-in-niedersachsen-145752.html</a:t>
            </a:r>
            <a:endParaRPr lang="de-DE" dirty="0"/>
          </a:p>
        </p:txBody>
      </p:sp>
      <p:sp>
        <p:nvSpPr>
          <p:cNvPr id="4" name="Foliennummernplatzhalter 3"/>
          <p:cNvSpPr>
            <a:spLocks noGrp="1"/>
          </p:cNvSpPr>
          <p:nvPr>
            <p:ph type="sldNum" sz="quarter" idx="10"/>
          </p:nvPr>
        </p:nvSpPr>
        <p:spPr/>
        <p:txBody>
          <a:bodyPr/>
          <a:lstStyle/>
          <a:p>
            <a:fld id="{F2750C5C-A8F8-41F9-BF6C-5D67ACF28AA9}" type="slidenum">
              <a:rPr lang="de-DE" smtClean="0"/>
              <a:pPr/>
              <a:t>18</a:t>
            </a:fld>
            <a:endParaRPr lang="de-D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232A5200-9B2F-4BC3-A7EA-87F2E2F410EB}" type="datetimeFigureOut">
              <a:rPr lang="de-DE" smtClean="0"/>
              <a:pPr/>
              <a:t>16.04.2018</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964D872D-6FB0-490B-9563-8EE26FCD42F6}"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2A5200-9B2F-4BC3-A7EA-87F2E2F410EB}" type="datetimeFigureOut">
              <a:rPr lang="de-DE" smtClean="0"/>
              <a:pPr/>
              <a:t>16.04.2018</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D872D-6FB0-490B-9563-8EE26FCD42F6}"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bmel.de/DE/Landwirtschaft/Foerderung-Agrarsozialpolitik/AgrarUmweltmassnahmen/agrar-umweltmassnahmen_node.html;jsessionid=2082737B1B6DF02538C924FFC78DC62F.2_cid367" TargetMode="External"/><Relationship Id="rId2" Type="http://schemas.openxmlformats.org/officeDocument/2006/relationships/hyperlink" Target="https://www.bmel.de/DE/Laendliche-Raeume/03_Foerderung/foerderung_node.html;jsessionid=2082737B1B6DF02538C924FFC78DC62F.2_cid367" TargetMode="External"/><Relationship Id="rId1" Type="http://schemas.openxmlformats.org/officeDocument/2006/relationships/slideLayout" Target="../slideLayouts/slideLayout2.xml"/><Relationship Id="rId4" Type="http://schemas.openxmlformats.org/officeDocument/2006/relationships/hyperlink" Target="https://www.bmel.de/DE/Landwirtschaft/Foerderung-Agrarsozialpolitik/GAK/gak_node.html;jsessionid=2082737B1B6DF02538C924FFC78DC62F.2_cid36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ec.europa.eu/environment/pubs/pdf/factsheets/nitrates/de.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www.zeit.de/2016/28/barbara-hendricks-bundesumweltministerin-umweltschutz" TargetMode="External"/><Relationship Id="rId4" Type="http://schemas.openxmlformats.org/officeDocument/2006/relationships/hyperlink" Target="http://www.zeit.de/2013/42/guelle-agrarwirtschaf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nabu.de/news/2017/10/23291.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de-DE" dirty="0" smtClean="0"/>
              <a:t>Vom EU Haushalt zur Wasserverschmutzung und Insektenschwund vor die Haustür: wo ist der Link? </a:t>
            </a:r>
            <a:br>
              <a:rPr lang="de-DE" dirty="0" smtClean="0"/>
            </a:br>
            <a:r>
              <a:rPr lang="de-DE" dirty="0" smtClean="0"/>
              <a:t>Ein Beispiel: Niedersachsen</a:t>
            </a:r>
            <a:endParaRPr lang="de-D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20482" name="Picture 2"/>
          <p:cNvPicPr>
            <a:picLocks noChangeAspect="1" noChangeArrowheads="1"/>
          </p:cNvPicPr>
          <p:nvPr/>
        </p:nvPicPr>
        <p:blipFill>
          <a:blip r:embed="rId3" cstate="print"/>
          <a:srcRect l="14109" t="17344" r="34975" b="6250"/>
          <a:stretch>
            <a:fillRect/>
          </a:stretch>
        </p:blipFill>
        <p:spPr bwMode="auto">
          <a:xfrm>
            <a:off x="331878" y="0"/>
            <a:ext cx="8128554"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a:xfrm>
            <a:off x="457200" y="1600200"/>
            <a:ext cx="3394720" cy="4525963"/>
          </a:xfrm>
        </p:spPr>
        <p:txBody>
          <a:bodyPr/>
          <a:lstStyle/>
          <a:p>
            <a:pPr>
              <a:buNone/>
            </a:pPr>
            <a:r>
              <a:rPr lang="de-DE" dirty="0" smtClean="0"/>
              <a:t>Niedersachsen hat das schlimmste Vogelverlust </a:t>
            </a:r>
            <a:endParaRPr lang="de-DE" dirty="0"/>
          </a:p>
        </p:txBody>
      </p:sp>
      <p:pic>
        <p:nvPicPr>
          <p:cNvPr id="21506" name="Picture 2"/>
          <p:cNvPicPr>
            <a:picLocks noChangeAspect="1" noChangeArrowheads="1"/>
          </p:cNvPicPr>
          <p:nvPr/>
        </p:nvPicPr>
        <p:blipFill>
          <a:blip r:embed="rId3" cstate="print"/>
          <a:srcRect l="33479" t="21282" r="35529" b="6250"/>
          <a:stretch>
            <a:fillRect/>
          </a:stretch>
        </p:blipFill>
        <p:spPr bwMode="auto">
          <a:xfrm>
            <a:off x="3923928" y="-4503"/>
            <a:ext cx="5220072" cy="68625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GAP</a:t>
            </a:r>
            <a:endParaRPr lang="de-DE" dirty="0"/>
          </a:p>
        </p:txBody>
      </p:sp>
      <p:sp>
        <p:nvSpPr>
          <p:cNvPr id="3" name="Inhaltsplatzhalter 2"/>
          <p:cNvSpPr>
            <a:spLocks noGrp="1"/>
          </p:cNvSpPr>
          <p:nvPr>
            <p:ph idx="1"/>
          </p:nvPr>
        </p:nvSpPr>
        <p:spPr/>
        <p:txBody>
          <a:bodyPr/>
          <a:lstStyle/>
          <a:p>
            <a:r>
              <a:rPr lang="de-DE" dirty="0" smtClean="0"/>
              <a:t>Seid 1962</a:t>
            </a:r>
          </a:p>
          <a:p>
            <a:r>
              <a:rPr lang="de-DE" dirty="0" smtClean="0"/>
              <a:t>In der Ganze EU: 60 Milliarden EUR Pro Jahr, +/- 37% des EU Haushalts </a:t>
            </a:r>
          </a:p>
          <a:p>
            <a:r>
              <a:rPr lang="de-DE" dirty="0" smtClean="0"/>
              <a:t>In Deutschland: </a:t>
            </a:r>
          </a:p>
          <a:p>
            <a:pPr>
              <a:buNone/>
            </a:pPr>
            <a:endParaRPr lang="de-DE"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71400"/>
            <a:ext cx="8229600" cy="1143000"/>
          </a:xfrm>
        </p:spPr>
        <p:txBody>
          <a:bodyPr/>
          <a:lstStyle/>
          <a:p>
            <a:r>
              <a:rPr lang="de-DE" dirty="0" smtClean="0"/>
              <a:t>Die GAP in Deutschland</a:t>
            </a:r>
            <a:endParaRPr lang="de-DE" dirty="0"/>
          </a:p>
        </p:txBody>
      </p:sp>
      <p:sp>
        <p:nvSpPr>
          <p:cNvPr id="3" name="Inhaltsplatzhalter 2"/>
          <p:cNvSpPr>
            <a:spLocks noGrp="1"/>
          </p:cNvSpPr>
          <p:nvPr>
            <p:ph idx="1"/>
          </p:nvPr>
        </p:nvSpPr>
        <p:spPr>
          <a:xfrm>
            <a:off x="395536" y="692696"/>
            <a:ext cx="8229600" cy="1080120"/>
          </a:xfrm>
        </p:spPr>
        <p:txBody>
          <a:bodyPr>
            <a:normAutofit fontScale="92500" lnSpcReduction="20000"/>
          </a:bodyPr>
          <a:lstStyle/>
          <a:p>
            <a:pPr marL="342900" lvl="1" indent="-342900">
              <a:buFont typeface="Arial" pitchFamily="34" charset="0"/>
              <a:buChar char="•"/>
            </a:pPr>
            <a:r>
              <a:rPr lang="de-DE" dirty="0" smtClean="0"/>
              <a:t>Insgesamt stehen für die Agrarförderung in Deutschland von 2014 bis 2020 jährlich rund 6,2 Milliarden Euro an EU-Mitteln zur Verfügung</a:t>
            </a:r>
          </a:p>
          <a:p>
            <a:endParaRPr lang="de-DE" dirty="0"/>
          </a:p>
        </p:txBody>
      </p:sp>
      <p:pic>
        <p:nvPicPr>
          <p:cNvPr id="7170" name="Picture 2"/>
          <p:cNvPicPr>
            <a:picLocks noChangeAspect="1" noChangeArrowheads="1"/>
          </p:cNvPicPr>
          <p:nvPr/>
        </p:nvPicPr>
        <p:blipFill>
          <a:blip r:embed="rId3" cstate="print"/>
          <a:srcRect l="35139" t="15375" r="8411" b="30386"/>
          <a:stretch>
            <a:fillRect/>
          </a:stretch>
        </p:blipFill>
        <p:spPr bwMode="auto">
          <a:xfrm>
            <a:off x="179512" y="1652689"/>
            <a:ext cx="8486961" cy="4584623"/>
          </a:xfrm>
          <a:prstGeom prst="rect">
            <a:avLst/>
          </a:prstGeom>
          <a:noFill/>
          <a:ln w="9525">
            <a:noFill/>
            <a:miter lim="800000"/>
            <a:headEnd/>
            <a:tailEnd/>
          </a:ln>
        </p:spPr>
      </p:pic>
      <p:cxnSp>
        <p:nvCxnSpPr>
          <p:cNvPr id="6" name="Gerade Verbindung 5"/>
          <p:cNvCxnSpPr/>
          <p:nvPr/>
        </p:nvCxnSpPr>
        <p:spPr>
          <a:xfrm>
            <a:off x="6156176" y="2492896"/>
            <a:ext cx="252028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Gerade Verbindung 6"/>
          <p:cNvCxnSpPr/>
          <p:nvPr/>
        </p:nvCxnSpPr>
        <p:spPr>
          <a:xfrm>
            <a:off x="395536" y="2780928"/>
            <a:ext cx="504056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p:nvCxnSpPr>
        <p:spPr>
          <a:xfrm>
            <a:off x="323528" y="4293096"/>
            <a:ext cx="61926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3491880" y="5589240"/>
            <a:ext cx="453650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25760"/>
            <a:ext cx="8229600" cy="1143000"/>
          </a:xfrm>
        </p:spPr>
        <p:txBody>
          <a:bodyPr/>
          <a:lstStyle/>
          <a:p>
            <a:r>
              <a:rPr lang="de-DE" dirty="0" smtClean="0"/>
              <a:t>Prinzip von Cross Compliance</a:t>
            </a:r>
            <a:endParaRPr lang="de-DE" dirty="0"/>
          </a:p>
        </p:txBody>
      </p:sp>
      <p:sp>
        <p:nvSpPr>
          <p:cNvPr id="3" name="Inhaltsplatzhalter 2"/>
          <p:cNvSpPr>
            <a:spLocks noGrp="1"/>
          </p:cNvSpPr>
          <p:nvPr>
            <p:ph idx="1"/>
          </p:nvPr>
        </p:nvSpPr>
        <p:spPr>
          <a:xfrm>
            <a:off x="467544" y="1124745"/>
            <a:ext cx="8229600" cy="1008112"/>
          </a:xfrm>
        </p:spPr>
        <p:txBody>
          <a:bodyPr>
            <a:normAutofit fontScale="70000" lnSpcReduction="20000"/>
          </a:bodyPr>
          <a:lstStyle/>
          <a:p>
            <a:r>
              <a:rPr lang="de-DE" dirty="0" smtClean="0"/>
              <a:t>Die Bindung bestimmter EU-Agrarzahlungen an Verpflichtungen aus den Bereichen Umweltschutz, Gesundheit von Mensch, Tier und Pflanze sowie Tierschutz wird als "Cross-Compliance" bezeichnet.</a:t>
            </a:r>
            <a:endParaRPr lang="de-DE" dirty="0"/>
          </a:p>
        </p:txBody>
      </p:sp>
      <p:pic>
        <p:nvPicPr>
          <p:cNvPr id="8194" name="Picture 2"/>
          <p:cNvPicPr>
            <a:picLocks noChangeAspect="1" noChangeArrowheads="1"/>
          </p:cNvPicPr>
          <p:nvPr/>
        </p:nvPicPr>
        <p:blipFill>
          <a:blip r:embed="rId3" cstate="print"/>
          <a:srcRect l="4147" t="17344" r="22800" b="6250"/>
          <a:stretch>
            <a:fillRect/>
          </a:stretch>
        </p:blipFill>
        <p:spPr bwMode="auto">
          <a:xfrm>
            <a:off x="445984" y="2132856"/>
            <a:ext cx="8481991" cy="4987649"/>
          </a:xfrm>
          <a:prstGeom prst="rect">
            <a:avLst/>
          </a:prstGeom>
          <a:noFill/>
          <a:ln w="9525">
            <a:noFill/>
            <a:miter lim="800000"/>
            <a:headEnd/>
            <a:tailEnd/>
          </a:ln>
        </p:spPr>
      </p:pic>
      <p:sp>
        <p:nvSpPr>
          <p:cNvPr id="5" name="Ellipse 4"/>
          <p:cNvSpPr/>
          <p:nvPr/>
        </p:nvSpPr>
        <p:spPr>
          <a:xfrm>
            <a:off x="2051720" y="2348880"/>
            <a:ext cx="122413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Erste </a:t>
            </a:r>
            <a:r>
              <a:rPr lang="de-DE" dirty="0" err="1" smtClean="0"/>
              <a:t>Saüle</a:t>
            </a:r>
            <a:endParaRPr lang="de-DE" dirty="0"/>
          </a:p>
        </p:txBody>
      </p:sp>
      <p:sp>
        <p:nvSpPr>
          <p:cNvPr id="3" name="Inhaltsplatzhalter 2"/>
          <p:cNvSpPr>
            <a:spLocks noGrp="1"/>
          </p:cNvSpPr>
          <p:nvPr>
            <p:ph idx="1"/>
          </p:nvPr>
        </p:nvSpPr>
        <p:spPr>
          <a:xfrm>
            <a:off x="457200" y="1600200"/>
            <a:ext cx="8507288" cy="5069160"/>
          </a:xfrm>
          <a:ln>
            <a:solidFill>
              <a:srgbClr val="FF0000"/>
            </a:solidFill>
          </a:ln>
        </p:spPr>
        <p:txBody>
          <a:bodyPr>
            <a:normAutofit fontScale="40000" lnSpcReduction="20000"/>
          </a:bodyPr>
          <a:lstStyle/>
          <a:p>
            <a:r>
              <a:rPr lang="de-DE" dirty="0" smtClean="0"/>
              <a:t>Seit 2015 gibt es in Deutschland </a:t>
            </a:r>
            <a:r>
              <a:rPr lang="de-DE" b="1" dirty="0" smtClean="0"/>
              <a:t>vier Bausteine der ersten Säule</a:t>
            </a:r>
            <a:r>
              <a:rPr lang="de-DE" dirty="0" smtClean="0"/>
              <a:t>:</a:t>
            </a:r>
          </a:p>
          <a:p>
            <a:r>
              <a:rPr lang="de-DE" b="1" dirty="0" smtClean="0"/>
              <a:t>Basisprämie: </a:t>
            </a:r>
            <a:r>
              <a:rPr lang="de-DE" dirty="0" smtClean="0"/>
              <a:t>Durch die Umverteilung der EU-Mittel zugunsten der neuen EU-Mitgliedstaaten werden sich die Mittel für Deutschland 2014 bis 2019 geringfügig verringern. Parallel dazu werden die regional in Deutschland noch unterschiedlichen Prämien von zunächst 154 bis 191 Euro pro Hektar bis 2019 auf rund 175 Euro pro Hektar angeglichen. </a:t>
            </a:r>
            <a:r>
              <a:rPr lang="de-DE" b="1" dirty="0" smtClean="0">
                <a:solidFill>
                  <a:schemeClr val="tx2">
                    <a:lumMod val="60000"/>
                    <a:lumOff val="40000"/>
                  </a:schemeClr>
                </a:solidFill>
              </a:rPr>
              <a:t>&gt;&gt; REGIONALISED FLAT RATE ZU  FAST NATIONAL FLAT RATE</a:t>
            </a:r>
          </a:p>
          <a:p>
            <a:r>
              <a:rPr lang="de-DE" b="1" dirty="0" smtClean="0"/>
              <a:t>Umweltleistungen:</a:t>
            </a:r>
            <a:r>
              <a:rPr lang="de-DE" dirty="0" smtClean="0"/>
              <a:t> Zusätzlich werden rund 85 Euro pro Hektar für </a:t>
            </a:r>
            <a:r>
              <a:rPr lang="de-DE" b="1" dirty="0" smtClean="0">
                <a:solidFill>
                  <a:srgbClr val="00B050"/>
                </a:solidFill>
              </a:rPr>
              <a:t>konkrete Umweltleistungen </a:t>
            </a:r>
            <a:r>
              <a:rPr lang="de-DE" dirty="0" smtClean="0"/>
              <a:t>("</a:t>
            </a:r>
            <a:r>
              <a:rPr lang="de-DE" dirty="0" err="1" smtClean="0"/>
              <a:t>Greening</a:t>
            </a:r>
            <a:r>
              <a:rPr lang="de-DE" dirty="0" smtClean="0"/>
              <a:t>") gewährt. Das </a:t>
            </a:r>
            <a:r>
              <a:rPr lang="de-DE" dirty="0" err="1" smtClean="0"/>
              <a:t>Greening</a:t>
            </a:r>
            <a:r>
              <a:rPr lang="de-DE" b="1" dirty="0" smtClean="0"/>
              <a:t> </a:t>
            </a:r>
            <a:r>
              <a:rPr lang="de-DE" dirty="0" smtClean="0"/>
              <a:t>erstreckt sich auf folgende drei Maßnahmen: den Erhalt von Dauergrünlandflächen (Wiesen und Weiden), die Vielfalt beim Anbau von Kulturen auf Ackerflächen sowie die Bereitstellung "ökologischer Vorrangflächen" auf fünf Prozent des Ackerlands (z.B. Stilllegungsflächen, Terrassen, Pufferstreifen, Hecken, Knicks oder Baumreihen). Damit werden Leistungen der Landwirtschaft für Klimaschutz, Erhaltung von Arten, vielfältige Kulturlandschaften und </a:t>
            </a:r>
            <a:r>
              <a:rPr lang="de-DE" b="1" dirty="0" smtClean="0">
                <a:solidFill>
                  <a:srgbClr val="FF0000"/>
                </a:solidFill>
              </a:rPr>
              <a:t>eine nachhaltige Produktion </a:t>
            </a:r>
            <a:r>
              <a:rPr lang="de-DE" dirty="0" smtClean="0"/>
              <a:t>gefördert. (</a:t>
            </a:r>
            <a:r>
              <a:rPr lang="de-DE" dirty="0" err="1" smtClean="0"/>
              <a:t>Zwischenfrücht</a:t>
            </a:r>
            <a:r>
              <a:rPr lang="de-DE" dirty="0" smtClean="0"/>
              <a:t> e macht ein bisschen für das Wasser)</a:t>
            </a:r>
          </a:p>
          <a:p>
            <a:r>
              <a:rPr lang="de-DE" b="1" dirty="0" smtClean="0"/>
              <a:t>Zuschlag für kleine und mittlere Betriebe:</a:t>
            </a:r>
            <a:r>
              <a:rPr lang="de-DE" dirty="0" smtClean="0"/>
              <a:t> Alle Betriebe erhalten für die ersten 30 Hektar zusätzlich etwa 50 Euro pro Hektar, für weitere 16 Hektar etwa 30 Euro pro Hektar. Damit werden kleine und mittlere Betriebe bis 95 Hektar spürbar besser gestellt.</a:t>
            </a:r>
          </a:p>
          <a:p>
            <a:r>
              <a:rPr lang="de-DE" b="1" dirty="0" smtClean="0"/>
              <a:t>Zusatzförderung für Junglandwirte:</a:t>
            </a:r>
            <a:r>
              <a:rPr lang="de-DE" dirty="0" smtClean="0"/>
              <a:t> Junglandwirte bis 40 Jahre erhalten auf Antrag seit 2015 für maximal fünf Jahre und 90 Hektar Landwirtschaftsfläche eine Zusatzförderung von etwa 44 Euro pro Hektar.</a:t>
            </a:r>
          </a:p>
          <a:p>
            <a:r>
              <a:rPr lang="de-DE" dirty="0" smtClean="0"/>
              <a:t>Für die erste Säule stehen Deutschland von 2014 bis 2020 jährlich rund 4,85 Milliarden Euro zur Verfügung. &gt;&gt;  </a:t>
            </a:r>
            <a:r>
              <a:rPr lang="de-DE" b="1" dirty="0" smtClean="0">
                <a:solidFill>
                  <a:srgbClr val="FF0000"/>
                </a:solidFill>
              </a:rPr>
              <a:t>bei 82, 8 Millionen Deutschen = 58,57EUR PP Pro Jahr</a:t>
            </a:r>
          </a:p>
          <a:p>
            <a:r>
              <a:rPr lang="de-DE" dirty="0" smtClean="0"/>
              <a:t>Die Direktzahlungen in Deutschland verringern sich aufgrund der auf EU-Ebene beschlossenen Haushaltskürzungen, der Umverteilungen zugunsten der neuen Mitgliedstaaten sowie der in Deutschland vorgesehenen Umschichtung von Direktzahlungsmitteln in die zweite Säule schrittweise auf gut 4,7 Milliarden Euro in 2019.</a:t>
            </a:r>
          </a:p>
          <a:p>
            <a:r>
              <a:rPr lang="de-DE" dirty="0" smtClean="0"/>
              <a:t>Wenn alle Umstellungsprozesse abgeschlossen sind, erhalten die Landwirte ab 2019 im Durchschnitt rund 281 Euro an Direktzahlungen pro Hektar. Darin berücksichtigt ist der Abzug von rund 1 Prozent der Mittel für den Krisenfonds. Sollten diese Mittel in einzelnen Jahren nicht benötigt werden, sind die Direktzahlungen geringfügig höher. Bei den Durchschnittswerten ist zu berücksichtigen, dass aufgrund der speziellen Fördermaßnahmen für die ersten Hektare und Junglandwirte junge Betriebsleiter und kleinere Betriebe deutlich mehr als 281 Euro pro Hektar erhalten, größere Betriebe entsprechend weniger.</a:t>
            </a:r>
          </a:p>
          <a:p>
            <a:r>
              <a:rPr lang="de-DE" dirty="0" smtClean="0"/>
              <a:t>Bislang betrugen die regionalen Unterschiede bis zu 70 Euro je Hektar. Hier wird es durch eine schrittweise Anpassung bis zum Jahr 2019 eine einheitliche Verteilung geben.</a:t>
            </a:r>
            <a:endParaRPr lang="de-DE" b="1" dirty="0" smtClean="0">
              <a:solidFill>
                <a:srgbClr val="FF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Zweite </a:t>
            </a:r>
            <a:r>
              <a:rPr lang="de-DE" dirty="0" err="1" smtClean="0"/>
              <a:t>Saüle</a:t>
            </a:r>
            <a:endParaRPr lang="de-DE" dirty="0"/>
          </a:p>
        </p:txBody>
      </p:sp>
      <p:sp>
        <p:nvSpPr>
          <p:cNvPr id="3" name="Inhaltsplatzhalter 2"/>
          <p:cNvSpPr>
            <a:spLocks noGrp="1"/>
          </p:cNvSpPr>
          <p:nvPr>
            <p:ph idx="1"/>
          </p:nvPr>
        </p:nvSpPr>
        <p:spPr/>
        <p:txBody>
          <a:bodyPr>
            <a:normAutofit fontScale="47500" lnSpcReduction="20000"/>
          </a:bodyPr>
          <a:lstStyle/>
          <a:p>
            <a:r>
              <a:rPr lang="de-DE" dirty="0" smtClean="0"/>
              <a:t>Die Prioritäten in der </a:t>
            </a:r>
            <a:r>
              <a:rPr lang="de-DE" dirty="0" smtClean="0">
                <a:hlinkClick r:id="rId2" tooltip="Förderung des ländlichen Raumes"/>
              </a:rPr>
              <a:t>Förderung der ländlichen Entwicklung</a:t>
            </a:r>
            <a:r>
              <a:rPr lang="de-DE" dirty="0" smtClean="0"/>
              <a:t> liegen in langfristigen strategischen Zielen: eine starke Wettbewerbsfähigkeit der Landwirtschaft, </a:t>
            </a:r>
            <a:r>
              <a:rPr lang="de-DE" dirty="0" smtClean="0">
                <a:solidFill>
                  <a:srgbClr val="FF0000"/>
                </a:solidFill>
              </a:rPr>
              <a:t>die sichere nachhaltige Bewirtschaftung der natürlichen Ressourcen</a:t>
            </a:r>
            <a:r>
              <a:rPr lang="de-DE" dirty="0" smtClean="0"/>
              <a:t> und die Unterstützung der Wirtschaftskraft in den ländlichen Regionen.</a:t>
            </a:r>
          </a:p>
          <a:p>
            <a:r>
              <a:rPr lang="de-DE" dirty="0" smtClean="0"/>
              <a:t>Im Zentrum stehen dabei zum einen die </a:t>
            </a:r>
            <a:r>
              <a:rPr lang="de-DE" b="1" dirty="0" smtClean="0">
                <a:hlinkClick r:id="rId3" tooltip="Agrarumwelt- und Klimamaßnahmen (AUKM)"/>
              </a:rPr>
              <a:t>freiwilligen Agrarumwelt- und Klimaschutzmaßnahmen der Landwirtschaft</a:t>
            </a:r>
            <a:r>
              <a:rPr lang="de-DE" dirty="0" smtClean="0"/>
              <a:t>. So müssen die Mitgliedstaaten mindestens 30 Prozent der ihnen zugewiesenen EU-Fördermittel der zweiten Säule beispielsweise für Extensivierungsmaßnahmen, den ökologischen Landbau oder die Förderung naturbedingt benachteiligter Gebiete einsetzen. Ein zweiter wichtiger Bereich ist die </a:t>
            </a:r>
            <a:r>
              <a:rPr lang="de-DE" b="1" dirty="0" smtClean="0"/>
              <a:t>Stärkung landwirtschaftlicher Betriebe</a:t>
            </a:r>
            <a:r>
              <a:rPr lang="de-DE" dirty="0" smtClean="0"/>
              <a:t> durch Investitionen in die Landwirtschaft, aber auch in den Tourismus, die Landschaftspflege und in Hofläden. Der dritte Bereich unterstützt die </a:t>
            </a:r>
            <a:r>
              <a:rPr lang="de-DE" b="1" dirty="0" smtClean="0"/>
              <a:t>wirtschaftliche Entwicklung in ländlichen Gebieten </a:t>
            </a:r>
            <a:r>
              <a:rPr lang="de-DE" dirty="0" smtClean="0"/>
              <a:t>sowie</a:t>
            </a:r>
            <a:r>
              <a:rPr lang="de-DE" b="1" dirty="0" smtClean="0"/>
              <a:t> lokale Dorfentwicklungsprojekte</a:t>
            </a:r>
            <a:r>
              <a:rPr lang="de-DE" dirty="0" smtClean="0"/>
              <a:t>, um attraktive und funktionsfähige ländliche Räume und Dörfer mit Zukunft zu gestalten. Im Rahmen des LEADER-Ansatzes als viertem Bereich erzeugen die Erarbeitung einer </a:t>
            </a:r>
            <a:r>
              <a:rPr lang="de-DE" b="1" dirty="0" smtClean="0"/>
              <a:t>regionalen Entwicklungsstrategie</a:t>
            </a:r>
            <a:r>
              <a:rPr lang="de-DE" dirty="0" smtClean="0"/>
              <a:t> und eine breite Bürgerbeteiligung einen regionalspezifischen Mehrwert für die Unterstützung der ländlichen Entwicklung.</a:t>
            </a:r>
          </a:p>
          <a:p>
            <a:r>
              <a:rPr lang="de-DE" dirty="0" smtClean="0"/>
              <a:t>An ELER-Mitteln stehen Deutschland zwischen 2014 und 2020 jährlich rund </a:t>
            </a:r>
            <a:r>
              <a:rPr lang="de-DE" dirty="0" smtClean="0">
                <a:solidFill>
                  <a:srgbClr val="FF0000"/>
                </a:solidFill>
              </a:rPr>
              <a:t>1,35 Milliarden Euro </a:t>
            </a:r>
            <a:r>
              <a:rPr lang="de-DE" dirty="0" smtClean="0"/>
              <a:t>zur Verfügung, die mit weiteren nationalen Mitteln von Bund, Ländern und Kommunen </a:t>
            </a:r>
            <a:r>
              <a:rPr lang="de-DE" dirty="0" err="1" smtClean="0"/>
              <a:t>kofinanziert</a:t>
            </a:r>
            <a:r>
              <a:rPr lang="de-DE" dirty="0" smtClean="0"/>
              <a:t> werden müssen. Der Bund beteiligt sich mit jährlich rund 600 Millionen Euro über die </a:t>
            </a:r>
            <a:r>
              <a:rPr lang="de-DE" dirty="0" smtClean="0">
                <a:hlinkClick r:id="rId4" tooltip="Gemeinschaftsaufgabe Agrarstruktur &amp; Küstenschutz"/>
              </a:rPr>
              <a:t>Gemeinschaftsaufgabe "Verbesserung der Agrarstruktur und des Küstenschutzes" (GAK)</a:t>
            </a:r>
            <a:r>
              <a:rPr lang="de-DE" dirty="0" smtClean="0"/>
              <a:t> an Entwicklungsmaßnahmen, die die Bundesländer zu großen Teilen in ihren jeweiligen ELER-Förderprogrammen umsetzen.  &gt;&gt; </a:t>
            </a:r>
            <a:r>
              <a:rPr lang="de-DE" b="1" dirty="0" smtClean="0">
                <a:solidFill>
                  <a:srgbClr val="FF0000"/>
                </a:solidFill>
              </a:rPr>
              <a:t>bei 82, 8 Millionen Deutschen = 16,3EUR PP Pro Jahr</a:t>
            </a:r>
            <a:endParaRPr lang="de-DE" dirty="0" smtClean="0"/>
          </a:p>
          <a:p>
            <a:endParaRPr lang="de-DE"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GAP in Niedersachsen</a:t>
            </a:r>
            <a:endParaRPr lang="de-DE" dirty="0"/>
          </a:p>
        </p:txBody>
      </p:sp>
      <p:sp>
        <p:nvSpPr>
          <p:cNvPr id="3" name="Inhaltsplatzhalter 2"/>
          <p:cNvSpPr>
            <a:spLocks noGrp="1"/>
          </p:cNvSpPr>
          <p:nvPr>
            <p:ph idx="1"/>
          </p:nvPr>
        </p:nvSpPr>
        <p:spPr/>
        <p:txBody>
          <a:bodyPr/>
          <a:lstStyle/>
          <a:p>
            <a:r>
              <a:rPr lang="de-DE" dirty="0" smtClean="0"/>
              <a:t>12% der 1e Säule Budget geht nach NS</a:t>
            </a:r>
          </a:p>
          <a:p>
            <a:r>
              <a:rPr lang="de-DE" dirty="0" smtClean="0"/>
              <a:t>14% der 2e Säule Budget geht nach NS</a:t>
            </a:r>
          </a:p>
          <a:p>
            <a:r>
              <a:rPr lang="de-DE" dirty="0" smtClean="0"/>
              <a:t>Ist es der größte Empfänger? </a:t>
            </a:r>
          </a:p>
          <a:p>
            <a:endParaRPr lang="de-DE"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1e Säule in Niedersachsen</a:t>
            </a:r>
            <a:endParaRPr lang="de-DE" dirty="0"/>
          </a:p>
        </p:txBody>
      </p:sp>
      <p:sp>
        <p:nvSpPr>
          <p:cNvPr id="3" name="Inhaltsplatzhalter 2"/>
          <p:cNvSpPr>
            <a:spLocks noGrp="1"/>
          </p:cNvSpPr>
          <p:nvPr>
            <p:ph idx="1"/>
          </p:nvPr>
        </p:nvSpPr>
        <p:spPr/>
        <p:txBody>
          <a:bodyPr>
            <a:normAutofit fontScale="40000" lnSpcReduction="20000"/>
          </a:bodyPr>
          <a:lstStyle/>
          <a:p>
            <a:r>
              <a:rPr lang="de-DE" dirty="0" smtClean="0"/>
              <a:t>Die </a:t>
            </a:r>
            <a:r>
              <a:rPr lang="de-DE" b="1" dirty="0" smtClean="0"/>
              <a:t>1. Säule der Gemeinsamen Agrarpolitik</a:t>
            </a:r>
            <a:r>
              <a:rPr lang="de-DE" dirty="0" smtClean="0"/>
              <a:t> ist ausschließlich EU finanziert. Sie umfasst Direktzahlungen an landwirtschaftliche Betriebe und - in deutlich geringerem Umfang - Marktmaßnahmen wie die Lagerhaltung. Das Mittelvolumen an Direktzahlungen für niedersächsische Landwirte beträgt 2016 rund </a:t>
            </a:r>
            <a:r>
              <a:rPr lang="de-DE" dirty="0" smtClean="0">
                <a:solidFill>
                  <a:srgbClr val="FF0000"/>
                </a:solidFill>
              </a:rPr>
              <a:t>790 Millionen </a:t>
            </a:r>
            <a:r>
              <a:rPr lang="de-DE" dirty="0" smtClean="0"/>
              <a:t>Euro und wird im Zuge der 2013 beschlossenen Reformschritte schrittweise auf 747 Millionen Euro im Jahr 2019 abgesenkt. Vier verschiedene Typen von Direktzahlungen werden in Deutschland gewährt: die Basisprämie, die </a:t>
            </a:r>
            <a:r>
              <a:rPr lang="de-DE" dirty="0" err="1" smtClean="0"/>
              <a:t>Greeningprämie</a:t>
            </a:r>
            <a:r>
              <a:rPr lang="de-DE" dirty="0" smtClean="0"/>
              <a:t>, die Umverteilungsprämie und die </a:t>
            </a:r>
            <a:r>
              <a:rPr lang="de-DE" dirty="0" err="1" smtClean="0"/>
              <a:t>Junglandwirteprämie</a:t>
            </a:r>
            <a:r>
              <a:rPr lang="de-DE" dirty="0" smtClean="0"/>
              <a:t>. Alle sind bezogen auf die bewirtschafteten landwirtschaftlichen Flächen eines Betriebes.</a:t>
            </a:r>
          </a:p>
          <a:p>
            <a:r>
              <a:rPr lang="de-DE" dirty="0" smtClean="0"/>
              <a:t>Die </a:t>
            </a:r>
            <a:r>
              <a:rPr lang="de-DE" b="1" dirty="0" smtClean="0"/>
              <a:t>Basisprämie</a:t>
            </a:r>
            <a:r>
              <a:rPr lang="de-DE" dirty="0" smtClean="0"/>
              <a:t> beträgt in Niedersachsen 2016 pro Hektar etwa </a:t>
            </a:r>
            <a:r>
              <a:rPr lang="de-DE" dirty="0" smtClean="0">
                <a:solidFill>
                  <a:srgbClr val="FF0000"/>
                </a:solidFill>
              </a:rPr>
              <a:t>190 € </a:t>
            </a:r>
            <a:r>
              <a:rPr lang="de-DE" dirty="0" smtClean="0"/>
              <a:t>und wird bis 2019 auf bundeseinheitlich 175 € angeglichen. Diese pauschale Grundförderung erhält jede Landwirtin und jeder Landwirt, sofern die anspruchsvollen gesetzlichen Standards der EU eingehalten werden.</a:t>
            </a:r>
          </a:p>
          <a:p>
            <a:r>
              <a:rPr lang="de-DE" dirty="0" smtClean="0"/>
              <a:t>Landwirtschaftliche Betriebe erhalten zusätzlich rund </a:t>
            </a:r>
            <a:r>
              <a:rPr lang="de-DE" dirty="0" smtClean="0">
                <a:solidFill>
                  <a:srgbClr val="FF0000"/>
                </a:solidFill>
              </a:rPr>
              <a:t>85</a:t>
            </a:r>
            <a:r>
              <a:rPr lang="de-DE" dirty="0" smtClean="0"/>
              <a:t> € pro Hektar, wenn sie bestimmte Umweltleistungen erbringen. Dies wird auch als </a:t>
            </a:r>
            <a:r>
              <a:rPr lang="de-DE" b="1" dirty="0" err="1" smtClean="0"/>
              <a:t>Greeningprämie</a:t>
            </a:r>
            <a:r>
              <a:rPr lang="de-DE" dirty="0" smtClean="0"/>
              <a:t> bezeichnet und setzt voraus, dass das Dauergrünland erhalten wird, dass eine Anbaudiversifizierung mit verschiedenen Kulturarten betrieben wird und dass mindestens 5 % des Ackerlandes als ökologische Vorrangflächen bereitgestellt werden, zum Beispiel durch die Anlage von Blühstreifen oder die Bestellung mit Zwischenfrüchten nach der Ernte.</a:t>
            </a:r>
          </a:p>
          <a:p>
            <a:r>
              <a:rPr lang="de-DE" dirty="0" smtClean="0"/>
              <a:t>Zur gerechteren Verteilung der Direktzahlungen dienen die </a:t>
            </a:r>
            <a:r>
              <a:rPr lang="de-DE" b="1" dirty="0" smtClean="0"/>
              <a:t>Umverteilungsprämien</a:t>
            </a:r>
            <a:r>
              <a:rPr lang="de-DE" dirty="0" smtClean="0"/>
              <a:t>. Für die ersten 30 Hektar eines jeden Betriebes werden </a:t>
            </a:r>
            <a:r>
              <a:rPr lang="de-DE" dirty="0" smtClean="0">
                <a:solidFill>
                  <a:srgbClr val="FF0000"/>
                </a:solidFill>
              </a:rPr>
              <a:t>50</a:t>
            </a:r>
            <a:r>
              <a:rPr lang="de-DE" dirty="0" smtClean="0"/>
              <a:t> € zusätzlich gewährt, für weitere 16 Hektar dann 30 €. Dies führt zu einer Stärkung kleiner und mittlerer Betriebe. In Niedersachsen profitieren hiervon aufgrund der vorherrschenden bäuerlichen Betriebsstrukturen mehr als 80 % der Betriebe.</a:t>
            </a:r>
          </a:p>
          <a:p>
            <a:r>
              <a:rPr lang="de-DE" dirty="0" smtClean="0"/>
              <a:t>Ein weiterer wichtiger Baustein der 1. Säule ist der Anreiz für junge Leute, in die Landwirtschaft einzusteigen. Mit der </a:t>
            </a:r>
            <a:r>
              <a:rPr lang="de-DE" b="1" dirty="0" smtClean="0"/>
              <a:t>Junglandwirte-Prämie</a:t>
            </a:r>
            <a:r>
              <a:rPr lang="de-DE" dirty="0" smtClean="0"/>
              <a:t> erhalten junge Menschen bis 40 Jahre für maximal fünf Jahre und maximal 90 Hektar Landwirtschaftsfläche eine zusätzliche Förderung von rund 44 € pro Hektar.</a:t>
            </a:r>
            <a:br>
              <a:rPr lang="de-DE" dirty="0" smtClean="0"/>
            </a:br>
            <a:endParaRPr lang="de-DE" dirty="0" smtClean="0"/>
          </a:p>
          <a:p>
            <a:endParaRPr lang="de-DE"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2e Säule in Niedersachsen</a:t>
            </a:r>
            <a:endParaRPr lang="de-DE" dirty="0"/>
          </a:p>
        </p:txBody>
      </p:sp>
      <p:sp>
        <p:nvSpPr>
          <p:cNvPr id="3" name="Inhaltsplatzhalter 2"/>
          <p:cNvSpPr>
            <a:spLocks noGrp="1"/>
          </p:cNvSpPr>
          <p:nvPr>
            <p:ph idx="1"/>
          </p:nvPr>
        </p:nvSpPr>
        <p:spPr/>
        <p:txBody>
          <a:bodyPr>
            <a:normAutofit fontScale="55000" lnSpcReduction="20000"/>
          </a:bodyPr>
          <a:lstStyle/>
          <a:p>
            <a:r>
              <a:rPr lang="de-DE" dirty="0" smtClean="0"/>
              <a:t>Die </a:t>
            </a:r>
            <a:r>
              <a:rPr lang="de-DE" b="1" dirty="0" smtClean="0"/>
              <a:t>2. Säule der Gemeinsamen Agrarpolitik</a:t>
            </a:r>
            <a:r>
              <a:rPr lang="de-DE" dirty="0" smtClean="0"/>
              <a:t> dient der </a:t>
            </a:r>
            <a:r>
              <a:rPr lang="de-DE" b="1" dirty="0" smtClean="0"/>
              <a:t>Entwicklung des ländlichen Raums</a:t>
            </a:r>
            <a:r>
              <a:rPr lang="de-DE" dirty="0" smtClean="0"/>
              <a:t> und wird aus dem ELER-Fonds finanziert. Sechs Prioritäten sind EU-weit als vordringlich identifiziert worden. Die Mitgliedstaaten - und in Deutschland die Bundesländer - setzen nach der Analyse ihrer spezifischen regionalen Bedürfnisse die Schwerpunkte innerhalb der Prioritäten in der Förderung. Grundsätzlich müssen sie alle Maßnahmen mit nationalen Mitteln </a:t>
            </a:r>
            <a:r>
              <a:rPr lang="de-DE" dirty="0" err="1" smtClean="0"/>
              <a:t>kofinanzieren</a:t>
            </a:r>
            <a:r>
              <a:rPr lang="de-DE" dirty="0" smtClean="0"/>
              <a:t>.</a:t>
            </a:r>
          </a:p>
          <a:p>
            <a:r>
              <a:rPr lang="de-DE" dirty="0" smtClean="0"/>
              <a:t>Zur Umsetzung der Politik zur Entwicklung des ländlichen Raums hat Niedersachsen gemeinsam mit Bremen das Programm PFEIL aufgestellt. Insgesamt stehen im Zeitraum 2014-2020 rund 1,1 Milliarden Euro allein an EU-Mitteln zur Verfügung. Auch in der 2. Säule sind Maßnahmen mit landwirtschaftlichem Bezug angelegt, beispielsweise Agrarumweltmaßnahmen, Agrarinvestitionsförderung oder Beratungsförderung. In Niedersachsen und Bremen wurden die einzelnen agrarwirtschaftlichen Maßnahmen im Sinne der Agrarwende konsequent auf die Ziele des Umwelt- und Klimaschutzes sowie des Tierwohls ausgerichtet. Beispielsweise investieren wir in dieser Förderperiode </a:t>
            </a:r>
            <a:r>
              <a:rPr lang="de-DE" dirty="0" smtClean="0">
                <a:solidFill>
                  <a:srgbClr val="FF0000"/>
                </a:solidFill>
              </a:rPr>
              <a:t>etwa 410 Millionen Euro oder 37 % des Gesamtbudgets in die Priorität „Ökosysteme".</a:t>
            </a:r>
          </a:p>
          <a:p>
            <a:endParaRPr lang="de-DE"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Der EU-Haushalt</a:t>
            </a:r>
            <a:endParaRPr lang="de-DE" dirty="0"/>
          </a:p>
        </p:txBody>
      </p:sp>
      <p:sp>
        <p:nvSpPr>
          <p:cNvPr id="3" name="Inhaltsplatzhalter 2"/>
          <p:cNvSpPr>
            <a:spLocks noGrp="1"/>
          </p:cNvSpPr>
          <p:nvPr>
            <p:ph idx="1"/>
          </p:nvPr>
        </p:nvSpPr>
        <p:spPr/>
        <p:txBody>
          <a:bodyPr/>
          <a:lstStyle/>
          <a:p>
            <a:endParaRPr lang="de-DE"/>
          </a:p>
        </p:txBody>
      </p:sp>
      <p:pic>
        <p:nvPicPr>
          <p:cNvPr id="3074" name="Picture 2"/>
          <p:cNvPicPr>
            <a:picLocks noChangeAspect="1" noChangeArrowheads="1"/>
          </p:cNvPicPr>
          <p:nvPr/>
        </p:nvPicPr>
        <p:blipFill>
          <a:blip r:embed="rId2" cstate="print"/>
          <a:srcRect/>
          <a:stretch>
            <a:fillRect/>
          </a:stretch>
        </p:blipFill>
        <p:spPr bwMode="auto">
          <a:xfrm>
            <a:off x="0" y="1340767"/>
            <a:ext cx="9144000" cy="5140989"/>
          </a:xfrm>
          <a:prstGeom prst="rect">
            <a:avLst/>
          </a:prstGeom>
          <a:noFill/>
          <a:ln w="9525">
            <a:noFill/>
            <a:miter lim="800000"/>
            <a:headEnd/>
            <a:tailEnd/>
          </a:ln>
        </p:spPr>
      </p:pic>
      <p:sp>
        <p:nvSpPr>
          <p:cNvPr id="5" name="Ellipse 4"/>
          <p:cNvSpPr/>
          <p:nvPr/>
        </p:nvSpPr>
        <p:spPr>
          <a:xfrm>
            <a:off x="8028384" y="4797152"/>
            <a:ext cx="1115616"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Agrar-Umwelt Maßnahmen in NS</a:t>
            </a:r>
            <a:endParaRPr lang="de-DE" dirty="0"/>
          </a:p>
        </p:txBody>
      </p:sp>
      <p:sp>
        <p:nvSpPr>
          <p:cNvPr id="3" name="Inhaltsplatzhalter 2"/>
          <p:cNvSpPr>
            <a:spLocks noGrp="1"/>
          </p:cNvSpPr>
          <p:nvPr>
            <p:ph idx="1"/>
          </p:nvPr>
        </p:nvSpPr>
        <p:spPr/>
        <p:txBody>
          <a:bodyPr>
            <a:normAutofit fontScale="62500" lnSpcReduction="20000"/>
          </a:bodyPr>
          <a:lstStyle/>
          <a:p>
            <a:r>
              <a:rPr lang="de-DE" b="1" dirty="0" smtClean="0"/>
              <a:t>Agrarumweltmaßnahmen (AUM)</a:t>
            </a:r>
          </a:p>
          <a:p>
            <a:r>
              <a:rPr lang="de-DE" dirty="0" smtClean="0"/>
              <a:t>Durch die Förderung bestimmter Agrarumweltmaßnahmen</a:t>
            </a:r>
          </a:p>
          <a:p>
            <a:r>
              <a:rPr lang="de-DE" dirty="0" smtClean="0"/>
              <a:t>sollen zusätzliche Anreize zur Erhaltung der </a:t>
            </a:r>
            <a:r>
              <a:rPr lang="de-DE" b="1" dirty="0" smtClean="0"/>
              <a:t>Kulturlandschaft</a:t>
            </a:r>
            <a:r>
              <a:rPr lang="de-DE" dirty="0" smtClean="0"/>
              <a:t> und der natürlichen Ressourcen (einschließlich der Böden) gegeben werden.</a:t>
            </a:r>
          </a:p>
          <a:p>
            <a:r>
              <a:rPr lang="de-DE" dirty="0" smtClean="0"/>
              <a:t>soll eine </a:t>
            </a:r>
            <a:r>
              <a:rPr lang="de-DE" b="1" dirty="0" smtClean="0">
                <a:solidFill>
                  <a:srgbClr val="FF0000"/>
                </a:solidFill>
              </a:rPr>
              <a:t>Verminderung von schädlichen Einflüssen auf den Wasserhaushalt sowie der Schutz der Ressource Trinkwasser </a:t>
            </a:r>
            <a:r>
              <a:rPr lang="de-DE" dirty="0" smtClean="0"/>
              <a:t>erreicht werden. Insbesondere eine </a:t>
            </a:r>
            <a:r>
              <a:rPr lang="de-DE" b="1" dirty="0" smtClean="0">
                <a:solidFill>
                  <a:srgbClr val="FF0000"/>
                </a:solidFill>
              </a:rPr>
              <a:t>Beeinträchtigung des Grundwassers durch Nitrat- oder Pflanzenbehandlungs- und Schädlingsbekämpfungsmittel </a:t>
            </a:r>
            <a:r>
              <a:rPr lang="de-DE" dirty="0" smtClean="0"/>
              <a:t>soll dabei entgegengewirkt werden.</a:t>
            </a:r>
          </a:p>
          <a:p>
            <a:r>
              <a:rPr lang="de-DE" dirty="0" smtClean="0"/>
              <a:t>sollen der Schutz und die Verbesserung der Umwelt, der genetischen Vielfalt sowie der </a:t>
            </a:r>
            <a:r>
              <a:rPr lang="de-DE" b="1" dirty="0" err="1" smtClean="0"/>
              <a:t>Biodiversität</a:t>
            </a:r>
            <a:r>
              <a:rPr lang="de-DE" dirty="0" smtClean="0"/>
              <a:t> erreicht werden.</a:t>
            </a:r>
          </a:p>
          <a:p>
            <a:r>
              <a:rPr lang="de-DE" dirty="0" smtClean="0"/>
              <a:t>Die Förderung wird durch die Europäische Union und zum Teil vom Bund mitfinanziert.</a:t>
            </a:r>
            <a:br>
              <a:rPr lang="de-DE" dirty="0" smtClean="0"/>
            </a:br>
            <a:r>
              <a:rPr lang="de-DE" dirty="0" smtClean="0"/>
              <a:t/>
            </a:r>
            <a:br>
              <a:rPr lang="de-DE" dirty="0" smtClean="0"/>
            </a:br>
            <a:r>
              <a:rPr lang="de-DE" dirty="0" smtClean="0"/>
              <a:t>Das Angebot richtet sich an alle Landwirte und Landbewirtschafter </a:t>
            </a:r>
            <a:r>
              <a:rPr lang="de-DE" b="1" dirty="0" smtClean="0"/>
              <a:t>-</a:t>
            </a:r>
            <a:r>
              <a:rPr lang="de-DE" dirty="0" smtClean="0"/>
              <a:t> die Teilnahme ist freiwillig.</a:t>
            </a:r>
          </a:p>
          <a:p>
            <a:endParaRPr lang="de-D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0"/>
            <a:ext cx="8229600" cy="548680"/>
          </a:xfrm>
        </p:spPr>
        <p:txBody>
          <a:bodyPr>
            <a:normAutofit fontScale="90000"/>
          </a:bodyPr>
          <a:lstStyle/>
          <a:p>
            <a:r>
              <a:rPr lang="de-DE" dirty="0" smtClean="0"/>
              <a:t>Details AUM</a:t>
            </a:r>
            <a:endParaRPr lang="de-DE" dirty="0"/>
          </a:p>
        </p:txBody>
      </p:sp>
      <p:sp>
        <p:nvSpPr>
          <p:cNvPr id="3" name="Inhaltsplatzhalter 2"/>
          <p:cNvSpPr>
            <a:spLocks noGrp="1"/>
          </p:cNvSpPr>
          <p:nvPr>
            <p:ph idx="1"/>
          </p:nvPr>
        </p:nvSpPr>
        <p:spPr/>
        <p:txBody>
          <a:bodyPr/>
          <a:lstStyle/>
          <a:p>
            <a:endParaRPr lang="de-DE" dirty="0"/>
          </a:p>
        </p:txBody>
      </p:sp>
      <p:pic>
        <p:nvPicPr>
          <p:cNvPr id="9218" name="Picture 2"/>
          <p:cNvPicPr>
            <a:picLocks noChangeAspect="1" noChangeArrowheads="1"/>
          </p:cNvPicPr>
          <p:nvPr/>
        </p:nvPicPr>
        <p:blipFill>
          <a:blip r:embed="rId3" cstate="print"/>
          <a:srcRect l="9128" t="38055" r="32208" b="36391"/>
          <a:stretch>
            <a:fillRect/>
          </a:stretch>
        </p:blipFill>
        <p:spPr bwMode="auto">
          <a:xfrm>
            <a:off x="0" y="1124744"/>
            <a:ext cx="8820472" cy="2160240"/>
          </a:xfrm>
          <a:prstGeom prst="rect">
            <a:avLst/>
          </a:prstGeom>
          <a:noFill/>
          <a:ln w="9525">
            <a:noFill/>
            <a:miter lim="800000"/>
            <a:headEnd/>
            <a:tailEnd/>
          </a:ln>
        </p:spPr>
      </p:pic>
      <p:sp>
        <p:nvSpPr>
          <p:cNvPr id="5" name="Ellipse 4"/>
          <p:cNvSpPr/>
          <p:nvPr/>
        </p:nvSpPr>
        <p:spPr>
          <a:xfrm>
            <a:off x="7164288" y="1124744"/>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p:cNvSpPr/>
          <p:nvPr/>
        </p:nvSpPr>
        <p:spPr>
          <a:xfrm>
            <a:off x="7164288" y="1700808"/>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p:cNvSpPr/>
          <p:nvPr/>
        </p:nvSpPr>
        <p:spPr>
          <a:xfrm>
            <a:off x="7164288" y="2564904"/>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19" name="Picture 3"/>
          <p:cNvPicPr>
            <a:picLocks noChangeAspect="1" noChangeArrowheads="1"/>
          </p:cNvPicPr>
          <p:nvPr/>
        </p:nvPicPr>
        <p:blipFill>
          <a:blip r:embed="rId4" cstate="print"/>
          <a:srcRect l="8493" t="58249" r="32290" b="22438"/>
          <a:stretch>
            <a:fillRect/>
          </a:stretch>
        </p:blipFill>
        <p:spPr bwMode="auto">
          <a:xfrm>
            <a:off x="-180528" y="3140968"/>
            <a:ext cx="9032330" cy="1656184"/>
          </a:xfrm>
          <a:prstGeom prst="rect">
            <a:avLst/>
          </a:prstGeom>
          <a:noFill/>
          <a:ln w="9525">
            <a:noFill/>
            <a:miter lim="800000"/>
            <a:headEnd/>
            <a:tailEnd/>
          </a:ln>
        </p:spPr>
      </p:pic>
      <p:sp>
        <p:nvSpPr>
          <p:cNvPr id="10" name="Ellipse 9"/>
          <p:cNvSpPr/>
          <p:nvPr/>
        </p:nvSpPr>
        <p:spPr>
          <a:xfrm>
            <a:off x="7559824" y="3861048"/>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p:cNvSpPr/>
          <p:nvPr/>
        </p:nvSpPr>
        <p:spPr>
          <a:xfrm>
            <a:off x="7559824" y="3212976"/>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2"/>
          <p:cNvPicPr>
            <a:picLocks noChangeAspect="1" noChangeArrowheads="1"/>
          </p:cNvPicPr>
          <p:nvPr/>
        </p:nvPicPr>
        <p:blipFill>
          <a:blip r:embed="rId5" cstate="print"/>
          <a:srcRect l="9128" t="32110" r="32208" b="46017"/>
          <a:stretch>
            <a:fillRect/>
          </a:stretch>
        </p:blipFill>
        <p:spPr bwMode="auto">
          <a:xfrm>
            <a:off x="0" y="4941168"/>
            <a:ext cx="9144000" cy="1916832"/>
          </a:xfrm>
          <a:prstGeom prst="rect">
            <a:avLst/>
          </a:prstGeom>
          <a:noFill/>
          <a:ln w="9525">
            <a:noFill/>
            <a:miter lim="800000"/>
            <a:headEnd/>
            <a:tailEnd/>
          </a:ln>
        </p:spPr>
      </p:pic>
      <p:sp>
        <p:nvSpPr>
          <p:cNvPr id="13" name="Ellipse 12"/>
          <p:cNvSpPr/>
          <p:nvPr/>
        </p:nvSpPr>
        <p:spPr>
          <a:xfrm>
            <a:off x="539552" y="6137920"/>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p:cNvSpPr/>
          <p:nvPr/>
        </p:nvSpPr>
        <p:spPr>
          <a:xfrm>
            <a:off x="611560" y="5417840"/>
            <a:ext cx="1152128"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 name="Picture 2"/>
          <p:cNvPicPr>
            <a:picLocks noChangeAspect="1" noChangeArrowheads="1"/>
          </p:cNvPicPr>
          <p:nvPr/>
        </p:nvPicPr>
        <p:blipFill>
          <a:blip r:embed="rId3" cstate="print"/>
          <a:srcRect l="9128" t="18329" r="32208" b="74857"/>
          <a:stretch>
            <a:fillRect/>
          </a:stretch>
        </p:blipFill>
        <p:spPr bwMode="auto">
          <a:xfrm>
            <a:off x="0" y="548680"/>
            <a:ext cx="8820472" cy="5760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Details zur Cross Compliance</a:t>
            </a:r>
            <a:endParaRPr lang="de-DE" dirty="0"/>
          </a:p>
        </p:txBody>
      </p:sp>
      <p:sp>
        <p:nvSpPr>
          <p:cNvPr id="3" name="Inhaltsplatzhalter 2"/>
          <p:cNvSpPr>
            <a:spLocks noGrp="1"/>
          </p:cNvSpPr>
          <p:nvPr>
            <p:ph idx="1"/>
          </p:nvPr>
        </p:nvSpPr>
        <p:spPr>
          <a:xfrm>
            <a:off x="457200" y="4221088"/>
            <a:ext cx="8229600" cy="2636912"/>
          </a:xfrm>
        </p:spPr>
        <p:txBody>
          <a:bodyPr>
            <a:normAutofit fontScale="47500" lnSpcReduction="20000"/>
          </a:bodyPr>
          <a:lstStyle/>
          <a:p>
            <a:r>
              <a:rPr lang="de-DE" dirty="0" smtClean="0"/>
              <a:t>Wichtiger Hinweis:</a:t>
            </a:r>
          </a:p>
          <a:p>
            <a:r>
              <a:rPr lang="de-DE" dirty="0" smtClean="0"/>
              <a:t>Aufgrund einer Änderung des </a:t>
            </a:r>
            <a:r>
              <a:rPr lang="de-DE" dirty="0" err="1" smtClean="0"/>
              <a:t>Düngegesetzes</a:t>
            </a:r>
            <a:r>
              <a:rPr lang="de-DE" dirty="0" smtClean="0"/>
              <a:t> vom 05. Mai 2017, der Neufassung der </a:t>
            </a:r>
            <a:r>
              <a:rPr lang="de-DE" dirty="0" err="1" smtClean="0"/>
              <a:t>Düngeverordnung</a:t>
            </a:r>
            <a:r>
              <a:rPr lang="de-DE" dirty="0" smtClean="0"/>
              <a:t> vom 02. Juni 2017 sowie der neuen Verordnung über Anlagen zum Umgang mit wassergefährdenden Stoffen (</a:t>
            </a:r>
            <a:r>
              <a:rPr lang="de-DE" dirty="0" err="1" smtClean="0"/>
              <a:t>AwSV</a:t>
            </a:r>
            <a:r>
              <a:rPr lang="de-DE" dirty="0" smtClean="0"/>
              <a:t>) vom 01.August 2017 ergeben sich Änderungen in den Vorschriften zur Umsetzung der </a:t>
            </a:r>
            <a:r>
              <a:rPr lang="de-DE" dirty="0" err="1" smtClean="0"/>
              <a:t>Nitratrichtlinie</a:t>
            </a:r>
            <a:r>
              <a:rPr lang="de-DE" dirty="0" smtClean="0"/>
              <a:t>.</a:t>
            </a:r>
          </a:p>
          <a:p>
            <a:r>
              <a:rPr lang="de-DE" dirty="0" smtClean="0"/>
              <a:t>Diese enthalten u.a. schärfere Regelungen zur </a:t>
            </a:r>
            <a:r>
              <a:rPr lang="de-DE" dirty="0" err="1" smtClean="0"/>
              <a:t>Düngebedarfsermittlung</a:t>
            </a:r>
            <a:r>
              <a:rPr lang="de-DE" dirty="0" smtClean="0"/>
              <a:t>, zu Aufzeichnungspflichten, zu Sperrfristen, in denen Düngemittel nicht ausgebracht werden dürfen und zu Mindestlagerkapazitäten für Wirtschaftsdünger.</a:t>
            </a:r>
          </a:p>
          <a:p>
            <a:r>
              <a:rPr lang="de-DE" dirty="0" smtClean="0"/>
              <a:t>Außerdem gelten höhere Anforderungen für die Abstände zu oberirdischen Gewässern bei der Düngung sowie für Düngung auf gefrorenen Boden.</a:t>
            </a:r>
          </a:p>
          <a:p>
            <a:r>
              <a:rPr lang="de-DE" dirty="0" smtClean="0"/>
              <a:t>Die Einhaltung der neuen Vorschriften wird auch im Rahmen von Cross Compliance kontrolliert. Es wird daher dringend empfohlen, sich über diese zu informieren.</a:t>
            </a:r>
          </a:p>
        </p:txBody>
      </p:sp>
      <p:pic>
        <p:nvPicPr>
          <p:cNvPr id="10244" name="Picture 4"/>
          <p:cNvPicPr>
            <a:picLocks noChangeAspect="1" noChangeArrowheads="1"/>
          </p:cNvPicPr>
          <p:nvPr/>
        </p:nvPicPr>
        <p:blipFill>
          <a:blip r:embed="rId3" cstate="print"/>
          <a:srcRect l="8493" t="40156" r="33950" b="24407"/>
          <a:stretch>
            <a:fillRect/>
          </a:stretch>
        </p:blipFill>
        <p:spPr bwMode="auto">
          <a:xfrm>
            <a:off x="0" y="1196751"/>
            <a:ext cx="8604448" cy="29784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Betriebe in Niedersachsen</a:t>
            </a:r>
            <a:endParaRPr lang="de-DE" dirty="0"/>
          </a:p>
        </p:txBody>
      </p:sp>
      <p:sp>
        <p:nvSpPr>
          <p:cNvPr id="3" name="Inhaltsplatzhalter 2"/>
          <p:cNvSpPr>
            <a:spLocks noGrp="1"/>
          </p:cNvSpPr>
          <p:nvPr>
            <p:ph idx="1"/>
          </p:nvPr>
        </p:nvSpPr>
        <p:spPr/>
        <p:txBody>
          <a:bodyPr/>
          <a:lstStyle/>
          <a:p>
            <a:endParaRPr lang="de-DE"/>
          </a:p>
        </p:txBody>
      </p:sp>
      <p:pic>
        <p:nvPicPr>
          <p:cNvPr id="19458" name="Picture 2"/>
          <p:cNvPicPr>
            <a:picLocks noChangeAspect="1" noChangeArrowheads="1"/>
          </p:cNvPicPr>
          <p:nvPr/>
        </p:nvPicPr>
        <p:blipFill>
          <a:blip r:embed="rId3" cstate="print"/>
          <a:srcRect t="24235" r="51579" b="26547"/>
          <a:stretch>
            <a:fillRect/>
          </a:stretch>
        </p:blipFill>
        <p:spPr bwMode="auto">
          <a:xfrm>
            <a:off x="0" y="1412776"/>
            <a:ext cx="9144000" cy="522556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Extra Hintergrund: warum Niedersachsen</a:t>
            </a:r>
            <a:endParaRPr lang="de-DE" dirty="0"/>
          </a:p>
        </p:txBody>
      </p:sp>
      <p:sp>
        <p:nvSpPr>
          <p:cNvPr id="3" name="Inhaltsplatzhalter 2"/>
          <p:cNvSpPr>
            <a:spLocks noGrp="1"/>
          </p:cNvSpPr>
          <p:nvPr>
            <p:ph idx="1"/>
          </p:nvPr>
        </p:nvSpPr>
        <p:spPr/>
        <p:txBody>
          <a:bodyPr>
            <a:normAutofit fontScale="92500" lnSpcReduction="10000"/>
          </a:bodyPr>
          <a:lstStyle/>
          <a:p>
            <a:pPr marL="0" indent="0">
              <a:buNone/>
            </a:pPr>
            <a:r>
              <a:rPr lang="de-DE" dirty="0"/>
              <a:t>In Niedersachsen lag der Beitrag der Landwirtschaft zum Bruttoinlandsprodukt (BIP) im Jahr 2009 bei 1,3 %, was im Vergleich zu anderen Bundesländern und dem Bundesdurchschnitt von 0,7 % die Bedeutung des Sektors hervorhebt. Auch der Anteil der in der Landwirtschaft Erwerbstätigen lag im Jahr 2010 bei überdurchschnittlichen 1,9 %, im Bundesdurchschnitt arbeiten nur 1,3 % der Erwerbstätigen in der Landwirtschaft (Bundesamt für Statistik 2012a u. 2012b).</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Wasser Zustand</a:t>
            </a:r>
            <a:endParaRPr lang="de-DE" dirty="0"/>
          </a:p>
        </p:txBody>
      </p:sp>
      <p:sp>
        <p:nvSpPr>
          <p:cNvPr id="3" name="Inhaltsplatzhalter 2"/>
          <p:cNvSpPr>
            <a:spLocks noGrp="1"/>
          </p:cNvSpPr>
          <p:nvPr>
            <p:ph idx="1"/>
          </p:nvPr>
        </p:nvSpPr>
        <p:spPr/>
        <p:txBody>
          <a:bodyPr/>
          <a:lstStyle/>
          <a:p>
            <a:endParaRPr lang="de-DE"/>
          </a:p>
        </p:txBody>
      </p:sp>
      <p:pic>
        <p:nvPicPr>
          <p:cNvPr id="13314" name="Picture 2"/>
          <p:cNvPicPr>
            <a:picLocks noChangeAspect="1" noChangeArrowheads="1"/>
          </p:cNvPicPr>
          <p:nvPr/>
        </p:nvPicPr>
        <p:blipFill>
          <a:blip r:embed="rId3" cstate="print"/>
          <a:srcRect l="30158" t="28172" r="29722" b="8829"/>
          <a:stretch>
            <a:fillRect/>
          </a:stretch>
        </p:blipFill>
        <p:spPr bwMode="auto">
          <a:xfrm>
            <a:off x="1187624" y="1340767"/>
            <a:ext cx="5976664" cy="52764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0" y="0"/>
            <a:ext cx="9144000" cy="1872208"/>
          </a:xfrm>
        </p:spPr>
        <p:txBody>
          <a:bodyPr>
            <a:normAutofit fontScale="70000" lnSpcReduction="20000"/>
          </a:bodyPr>
          <a:lstStyle/>
          <a:p>
            <a:pPr>
              <a:buNone/>
            </a:pPr>
            <a:r>
              <a:rPr lang="de-DE" dirty="0" smtClean="0"/>
              <a:t>In </a:t>
            </a:r>
            <a:r>
              <a:rPr lang="de-DE" dirty="0"/>
              <a:t>Deutschland sind vor allem Regionen mit intensiver </a:t>
            </a:r>
            <a:r>
              <a:rPr lang="de-DE" dirty="0" smtClean="0"/>
              <a:t>Tierhaltung </a:t>
            </a:r>
            <a:r>
              <a:rPr lang="de-DE" dirty="0"/>
              <a:t>problematisch. In Regionen mit hohen </a:t>
            </a:r>
            <a:r>
              <a:rPr lang="de-DE" dirty="0" smtClean="0"/>
              <a:t>Viehbesatzdichten </a:t>
            </a:r>
            <a:r>
              <a:rPr lang="de-DE" dirty="0"/>
              <a:t>etwa in Nordwestdeutschland fallen oft so hohe </a:t>
            </a:r>
            <a:r>
              <a:rPr lang="de-DE" dirty="0" smtClean="0"/>
              <a:t>Mengen </a:t>
            </a:r>
            <a:r>
              <a:rPr lang="de-DE" dirty="0"/>
              <a:t>an Gülle, Jauche und Mist an, dass die darin </a:t>
            </a:r>
            <a:r>
              <a:rPr lang="de-DE" dirty="0" smtClean="0"/>
              <a:t>enthaltenen </a:t>
            </a:r>
            <a:r>
              <a:rPr lang="de-DE" dirty="0"/>
              <a:t>Stickstoffmengen den regionalen Nährstoffbedarf der </a:t>
            </a:r>
            <a:r>
              <a:rPr lang="de-DE" dirty="0" smtClean="0"/>
              <a:t>angebauten </a:t>
            </a:r>
            <a:r>
              <a:rPr lang="de-DE" dirty="0"/>
              <a:t>Kulturen erheblich übersteigen</a:t>
            </a:r>
          </a:p>
          <a:p>
            <a:pPr>
              <a:buNone/>
            </a:pPr>
            <a:endParaRPr lang="de-DE" dirty="0"/>
          </a:p>
        </p:txBody>
      </p:sp>
      <p:pic>
        <p:nvPicPr>
          <p:cNvPr id="14338" name="Picture 2"/>
          <p:cNvPicPr>
            <a:picLocks noChangeAspect="1" noChangeArrowheads="1"/>
          </p:cNvPicPr>
          <p:nvPr/>
        </p:nvPicPr>
        <p:blipFill>
          <a:blip r:embed="rId3" cstate="print"/>
          <a:srcRect l="30158" t="21282" r="31655" b="6250"/>
          <a:stretch>
            <a:fillRect/>
          </a:stretch>
        </p:blipFill>
        <p:spPr bwMode="auto">
          <a:xfrm>
            <a:off x="0" y="1484784"/>
            <a:ext cx="4766084" cy="5085184"/>
          </a:xfrm>
          <a:prstGeom prst="rect">
            <a:avLst/>
          </a:prstGeom>
          <a:noFill/>
          <a:ln w="9525">
            <a:noFill/>
            <a:miter lim="800000"/>
            <a:headEnd/>
            <a:tailEnd/>
          </a:ln>
        </p:spPr>
      </p:pic>
      <p:pic>
        <p:nvPicPr>
          <p:cNvPr id="14339" name="Picture 3"/>
          <p:cNvPicPr>
            <a:picLocks noChangeAspect="1" noChangeArrowheads="1"/>
          </p:cNvPicPr>
          <p:nvPr/>
        </p:nvPicPr>
        <p:blipFill>
          <a:blip r:embed="rId4" cstate="print"/>
          <a:srcRect l="31737" t="25391" r="31183" b="4522"/>
          <a:stretch>
            <a:fillRect/>
          </a:stretch>
        </p:blipFill>
        <p:spPr bwMode="auto">
          <a:xfrm>
            <a:off x="4452334" y="1971600"/>
            <a:ext cx="4691665" cy="49857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Ammonium</a:t>
            </a:r>
            <a:endParaRPr lang="de-DE" dirty="0"/>
          </a:p>
        </p:txBody>
      </p:sp>
      <p:sp>
        <p:nvSpPr>
          <p:cNvPr id="3" name="Inhaltsplatzhalter 2"/>
          <p:cNvSpPr>
            <a:spLocks noGrp="1"/>
          </p:cNvSpPr>
          <p:nvPr>
            <p:ph idx="1"/>
          </p:nvPr>
        </p:nvSpPr>
        <p:spPr>
          <a:xfrm>
            <a:off x="0" y="1052736"/>
            <a:ext cx="3466728" cy="5805264"/>
          </a:xfrm>
        </p:spPr>
        <p:txBody>
          <a:bodyPr>
            <a:normAutofit fontScale="55000" lnSpcReduction="20000"/>
          </a:bodyPr>
          <a:lstStyle/>
          <a:p>
            <a:pPr marL="0" indent="0">
              <a:buNone/>
            </a:pPr>
            <a:r>
              <a:rPr lang="de-DE" dirty="0" smtClean="0"/>
              <a:t>Grundwasserbericht Niedersachsen - Ammonium Der Layer zeigt die aktuellsten Jahresmittelwerte der Konzentration von Ammonium im Grundwasser. Dargestellt werden die Ergebnisse für die </a:t>
            </a:r>
            <a:r>
              <a:rPr lang="de-DE" dirty="0" err="1" smtClean="0"/>
              <a:t>Grundwassermessstellen</a:t>
            </a:r>
            <a:r>
              <a:rPr lang="de-DE" dirty="0" smtClean="0"/>
              <a:t> der </a:t>
            </a:r>
            <a:r>
              <a:rPr lang="de-DE" dirty="0" err="1" smtClean="0"/>
              <a:t>Messprogramme</a:t>
            </a:r>
            <a:r>
              <a:rPr lang="de-DE" dirty="0" smtClean="0"/>
              <a:t> Wasserrahmenrichtlinie-Güte und Grundwassergüte. Ammonium (NH4+) ist ein natürlicher Bestandteil von organischen Substanzen. Hohe Ammoniumgehalte im Grundwasser weisen auf Verschmutzungen durch Abwasser und Abfälle oder den übermäßigen Gebrauch von Wirtschaftsdüngern hin. Der Grenzwert beträgt nach TrinkwV (2013) und der Schwellenwert nach </a:t>
            </a:r>
            <a:r>
              <a:rPr lang="de-DE" dirty="0" err="1" smtClean="0"/>
              <a:t>GrwV</a:t>
            </a:r>
            <a:r>
              <a:rPr lang="de-DE" dirty="0" smtClean="0"/>
              <a:t> (2010) 0,5 mg/l.</a:t>
            </a:r>
            <a:endParaRPr lang="de-DE" dirty="0"/>
          </a:p>
        </p:txBody>
      </p:sp>
      <p:pic>
        <p:nvPicPr>
          <p:cNvPr id="16386" name="Picture 2"/>
          <p:cNvPicPr>
            <a:picLocks noChangeAspect="1" noChangeArrowheads="1"/>
          </p:cNvPicPr>
          <p:nvPr/>
        </p:nvPicPr>
        <p:blipFill>
          <a:blip r:embed="rId3" cstate="print"/>
          <a:srcRect l="30158" t="27188" r="26674" b="8485"/>
          <a:stretch>
            <a:fillRect/>
          </a:stretch>
        </p:blipFill>
        <p:spPr bwMode="auto">
          <a:xfrm>
            <a:off x="3527376" y="2152328"/>
            <a:ext cx="5616624" cy="4705672"/>
          </a:xfrm>
          <a:prstGeom prst="rect">
            <a:avLst/>
          </a:prstGeom>
          <a:noFill/>
          <a:ln w="9525">
            <a:noFill/>
            <a:miter lim="800000"/>
            <a:headEnd/>
            <a:tailEnd/>
          </a:ln>
        </p:spPr>
      </p:pic>
      <p:pic>
        <p:nvPicPr>
          <p:cNvPr id="16387" name="Picture 3"/>
          <p:cNvPicPr>
            <a:picLocks noChangeAspect="1" noChangeArrowheads="1"/>
          </p:cNvPicPr>
          <p:nvPr/>
        </p:nvPicPr>
        <p:blipFill>
          <a:blip r:embed="rId4" cstate="print"/>
          <a:srcRect/>
          <a:stretch>
            <a:fillRect/>
          </a:stretch>
        </p:blipFill>
        <p:spPr bwMode="auto">
          <a:xfrm>
            <a:off x="7092280" y="620688"/>
            <a:ext cx="121920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Nitrat</a:t>
            </a:r>
            <a:endParaRPr lang="de-DE" dirty="0"/>
          </a:p>
        </p:txBody>
      </p:sp>
      <p:sp>
        <p:nvSpPr>
          <p:cNvPr id="3" name="Inhaltsplatzhalter 2"/>
          <p:cNvSpPr>
            <a:spLocks noGrp="1"/>
          </p:cNvSpPr>
          <p:nvPr>
            <p:ph idx="1"/>
          </p:nvPr>
        </p:nvSpPr>
        <p:spPr>
          <a:xfrm>
            <a:off x="0" y="1196752"/>
            <a:ext cx="3419872" cy="5661248"/>
          </a:xfrm>
        </p:spPr>
        <p:txBody>
          <a:bodyPr>
            <a:normAutofit fontScale="55000" lnSpcReduction="20000"/>
          </a:bodyPr>
          <a:lstStyle/>
          <a:p>
            <a:pPr marL="0" indent="0">
              <a:buNone/>
            </a:pPr>
            <a:r>
              <a:rPr lang="de-DE" dirty="0" smtClean="0"/>
              <a:t>Grundwasserbericht Niedersachsen - Nitrat Der Layer zeigt die aktuellsten Jahresmittelwerte der Konzentration von Nitrat im Grundwasser. Dargestellt werden die Ergebnisse für die </a:t>
            </a:r>
            <a:r>
              <a:rPr lang="de-DE" dirty="0" err="1" smtClean="0"/>
              <a:t>Grundwassermessstellen</a:t>
            </a:r>
            <a:r>
              <a:rPr lang="de-DE" dirty="0" smtClean="0"/>
              <a:t> der </a:t>
            </a:r>
            <a:r>
              <a:rPr lang="de-DE" dirty="0" err="1" smtClean="0"/>
              <a:t>Messprogramme</a:t>
            </a:r>
            <a:r>
              <a:rPr lang="de-DE" dirty="0" smtClean="0"/>
              <a:t> Wasserrahmenrichtlinie-Güte und Grundwassergüte. Nitrat (NO3-) spielt eine wichtige Rolle im natürlichen Stickstoffkreislauf. Hohe </a:t>
            </a:r>
            <a:r>
              <a:rPr lang="de-DE" dirty="0" err="1" smtClean="0"/>
              <a:t>Nitratkonzentrationen</a:t>
            </a:r>
            <a:r>
              <a:rPr lang="de-DE" dirty="0" smtClean="0"/>
              <a:t> stammen überwiegend aus dem Eintrag von Düngemitteln in der Landwirtschaft. Dabei kommt es vor allem in Regionen mit intensiver Viehhaltung und ungünstigen Bodenverhältnissen zu erheblichen Belastungen des Grundwassers. Der Grenzwert für Nitrat beträgt nach TrinkwV (2013) sowie der Schwellenwert nach </a:t>
            </a:r>
            <a:r>
              <a:rPr lang="de-DE" dirty="0" err="1" smtClean="0"/>
              <a:t>GrwV</a:t>
            </a:r>
            <a:r>
              <a:rPr lang="de-DE" dirty="0" smtClean="0"/>
              <a:t> (2010) 50 mg/l.</a:t>
            </a:r>
            <a:endParaRPr lang="de-DE" dirty="0"/>
          </a:p>
        </p:txBody>
      </p:sp>
      <p:pic>
        <p:nvPicPr>
          <p:cNvPr id="17410" name="Picture 2"/>
          <p:cNvPicPr>
            <a:picLocks noChangeAspect="1" noChangeArrowheads="1"/>
          </p:cNvPicPr>
          <p:nvPr/>
        </p:nvPicPr>
        <p:blipFill>
          <a:blip r:embed="rId3" cstate="print"/>
          <a:srcRect l="30712" t="25219" r="26674" b="10797"/>
          <a:stretch>
            <a:fillRect/>
          </a:stretch>
        </p:blipFill>
        <p:spPr bwMode="auto">
          <a:xfrm>
            <a:off x="3599384" y="2177480"/>
            <a:ext cx="5544616" cy="4680520"/>
          </a:xfrm>
          <a:prstGeom prst="rect">
            <a:avLst/>
          </a:prstGeom>
          <a:noFill/>
          <a:ln w="9525">
            <a:noFill/>
            <a:miter lim="800000"/>
            <a:headEnd/>
            <a:tailEnd/>
          </a:ln>
        </p:spPr>
      </p:pic>
      <p:pic>
        <p:nvPicPr>
          <p:cNvPr id="17411" name="Picture 3"/>
          <p:cNvPicPr>
            <a:picLocks noChangeAspect="1" noChangeArrowheads="1"/>
          </p:cNvPicPr>
          <p:nvPr/>
        </p:nvPicPr>
        <p:blipFill>
          <a:blip r:embed="rId4" cstate="print"/>
          <a:srcRect/>
          <a:stretch>
            <a:fillRect/>
          </a:stretch>
        </p:blipFill>
        <p:spPr bwMode="auto">
          <a:xfrm>
            <a:off x="7236296" y="404664"/>
            <a:ext cx="1295400" cy="13430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Wasserschutzgebiete</a:t>
            </a:r>
            <a:endParaRPr lang="de-DE" dirty="0"/>
          </a:p>
        </p:txBody>
      </p:sp>
      <p:sp>
        <p:nvSpPr>
          <p:cNvPr id="3" name="Inhaltsplatzhalter 2"/>
          <p:cNvSpPr>
            <a:spLocks noGrp="1"/>
          </p:cNvSpPr>
          <p:nvPr>
            <p:ph idx="1"/>
          </p:nvPr>
        </p:nvSpPr>
        <p:spPr/>
        <p:txBody>
          <a:bodyPr/>
          <a:lstStyle/>
          <a:p>
            <a:endParaRPr lang="de-DE"/>
          </a:p>
        </p:txBody>
      </p:sp>
      <p:pic>
        <p:nvPicPr>
          <p:cNvPr id="18434" name="Picture 2"/>
          <p:cNvPicPr>
            <a:picLocks noChangeAspect="1" noChangeArrowheads="1"/>
          </p:cNvPicPr>
          <p:nvPr/>
        </p:nvPicPr>
        <p:blipFill>
          <a:blip r:embed="rId3" cstate="print"/>
          <a:srcRect l="29051" t="23250" r="26121" b="11782"/>
          <a:stretch>
            <a:fillRect/>
          </a:stretch>
        </p:blipFill>
        <p:spPr bwMode="auto">
          <a:xfrm>
            <a:off x="1259632" y="1460067"/>
            <a:ext cx="6624736" cy="539793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Wie viel bekommen wir zurück?</a:t>
            </a:r>
            <a:endParaRPr lang="de-DE" dirty="0"/>
          </a:p>
        </p:txBody>
      </p:sp>
      <p:sp>
        <p:nvSpPr>
          <p:cNvPr id="3" name="Inhaltsplatzhalter 2"/>
          <p:cNvSpPr>
            <a:spLocks noGrp="1"/>
          </p:cNvSpPr>
          <p:nvPr>
            <p:ph idx="1"/>
          </p:nvPr>
        </p:nvSpPr>
        <p:spPr>
          <a:xfrm>
            <a:off x="457200" y="1268760"/>
            <a:ext cx="8229600" cy="4525963"/>
          </a:xfrm>
        </p:spPr>
        <p:txBody>
          <a:bodyPr>
            <a:normAutofit/>
          </a:bodyPr>
          <a:lstStyle/>
          <a:p>
            <a:r>
              <a:rPr lang="de-DE" sz="2200" dirty="0" smtClean="0"/>
              <a:t>Eine Diskussion über wie viel Geld Deutschland bezahlt und wie viel Geld zurückfließt</a:t>
            </a:r>
          </a:p>
          <a:p>
            <a:r>
              <a:rPr lang="de-DE" sz="2200" dirty="0" smtClean="0"/>
              <a:t>Flüchtlinge, Verteidigung, Konditionen für </a:t>
            </a:r>
            <a:r>
              <a:rPr lang="de-DE" sz="2200" dirty="0"/>
              <a:t>Z</a:t>
            </a:r>
            <a:r>
              <a:rPr lang="de-DE" sz="2200" dirty="0" smtClean="0"/>
              <a:t>ahlungen, dominieren die Agenda</a:t>
            </a:r>
          </a:p>
          <a:p>
            <a:r>
              <a:rPr lang="de-DE" sz="2200" dirty="0" err="1" smtClean="0"/>
              <a:t>Brexit</a:t>
            </a:r>
            <a:r>
              <a:rPr lang="de-DE" sz="2200" dirty="0" smtClean="0"/>
              <a:t> Loch (12-13Mlrd EUR)</a:t>
            </a:r>
          </a:p>
        </p:txBody>
      </p:sp>
      <p:pic>
        <p:nvPicPr>
          <p:cNvPr id="5" name="Picture 2"/>
          <p:cNvPicPr>
            <a:picLocks noChangeAspect="1" noChangeArrowheads="1"/>
          </p:cNvPicPr>
          <p:nvPr/>
        </p:nvPicPr>
        <p:blipFill>
          <a:blip r:embed="rId3" cstate="print"/>
          <a:srcRect/>
          <a:stretch>
            <a:fillRect/>
          </a:stretch>
        </p:blipFill>
        <p:spPr bwMode="auto">
          <a:xfrm>
            <a:off x="1" y="3247839"/>
            <a:ext cx="7164287" cy="36101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Natura 2000</a:t>
            </a:r>
            <a:endParaRPr lang="de-DE" dirty="0"/>
          </a:p>
        </p:txBody>
      </p:sp>
      <p:sp>
        <p:nvSpPr>
          <p:cNvPr id="3" name="Inhaltsplatzhalter 2"/>
          <p:cNvSpPr>
            <a:spLocks noGrp="1"/>
          </p:cNvSpPr>
          <p:nvPr>
            <p:ph idx="1"/>
          </p:nvPr>
        </p:nvSpPr>
        <p:spPr/>
        <p:txBody>
          <a:bodyPr/>
          <a:lstStyle/>
          <a:p>
            <a:endParaRPr lang="de-DE"/>
          </a:p>
        </p:txBody>
      </p:sp>
      <p:pic>
        <p:nvPicPr>
          <p:cNvPr id="15362" name="Picture 2"/>
          <p:cNvPicPr>
            <a:picLocks noChangeAspect="1" noChangeArrowheads="1"/>
          </p:cNvPicPr>
          <p:nvPr/>
        </p:nvPicPr>
        <p:blipFill>
          <a:blip r:embed="rId3" cstate="print"/>
          <a:srcRect l="30158" t="27188" r="26674" b="9813"/>
          <a:stretch>
            <a:fillRect/>
          </a:stretch>
        </p:blipFill>
        <p:spPr bwMode="auto">
          <a:xfrm>
            <a:off x="1187624" y="1540486"/>
            <a:ext cx="6480720" cy="53175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Prinzip von </a:t>
            </a:r>
            <a:r>
              <a:rPr lang="de-DE" dirty="0" err="1" smtClean="0"/>
              <a:t>Farmsubsidy</a:t>
            </a:r>
            <a:endParaRPr lang="de-DE" dirty="0"/>
          </a:p>
        </p:txBody>
      </p:sp>
      <p:sp>
        <p:nvSpPr>
          <p:cNvPr id="3" name="Inhaltsplatzhalter 2"/>
          <p:cNvSpPr>
            <a:spLocks noGrp="1"/>
          </p:cNvSpPr>
          <p:nvPr>
            <p:ph idx="1"/>
          </p:nvPr>
        </p:nvSpPr>
        <p:spPr/>
        <p:txBody>
          <a:bodyPr/>
          <a:lstStyle/>
          <a:p>
            <a:r>
              <a:rPr lang="de-DE" dirty="0" smtClean="0"/>
              <a:t>Veröffentlichung der Daten</a:t>
            </a:r>
          </a:p>
          <a:p>
            <a:r>
              <a:rPr lang="de-DE" dirty="0" err="1" smtClean="0"/>
              <a:t>Where</a:t>
            </a:r>
            <a:r>
              <a:rPr lang="de-DE" dirty="0" smtClean="0"/>
              <a:t> </a:t>
            </a:r>
            <a:r>
              <a:rPr lang="de-DE" dirty="0" err="1" smtClean="0"/>
              <a:t>does</a:t>
            </a:r>
            <a:r>
              <a:rPr lang="de-DE" dirty="0" smtClean="0"/>
              <a:t> </a:t>
            </a:r>
            <a:r>
              <a:rPr lang="de-DE" dirty="0" err="1" smtClean="0"/>
              <a:t>the</a:t>
            </a:r>
            <a:r>
              <a:rPr lang="de-DE" dirty="0" smtClean="0"/>
              <a:t> </a:t>
            </a:r>
            <a:r>
              <a:rPr lang="de-DE" dirty="0" err="1" smtClean="0"/>
              <a:t>money</a:t>
            </a:r>
            <a:r>
              <a:rPr lang="de-DE" dirty="0" smtClean="0"/>
              <a:t> </a:t>
            </a:r>
            <a:r>
              <a:rPr lang="de-DE" dirty="0" err="1" smtClean="0"/>
              <a:t>go</a:t>
            </a:r>
            <a:r>
              <a:rPr lang="de-DE" dirty="0" smtClean="0"/>
              <a:t>?</a:t>
            </a:r>
          </a:p>
          <a:p>
            <a:r>
              <a:rPr lang="de-DE" dirty="0" err="1" smtClean="0"/>
              <a:t>Farmsubsidy</a:t>
            </a:r>
            <a:r>
              <a:rPr lang="de-DE" dirty="0" smtClean="0"/>
              <a:t> </a:t>
            </a:r>
            <a:r>
              <a:rPr lang="de-DE" dirty="0" err="1" smtClean="0"/>
              <a:t>history</a:t>
            </a:r>
            <a:endParaRPr lang="de-DE" dirty="0" smtClean="0"/>
          </a:p>
          <a:p>
            <a:r>
              <a:rPr lang="de-DE" dirty="0" smtClean="0"/>
              <a:t>Open </a:t>
            </a:r>
            <a:r>
              <a:rPr lang="de-DE" dirty="0" err="1" smtClean="0"/>
              <a:t>Knowledge</a:t>
            </a:r>
            <a:r>
              <a:rPr lang="de-DE" dirty="0" smtClean="0"/>
              <a:t> </a:t>
            </a:r>
            <a:r>
              <a:rPr lang="de-DE" dirty="0" err="1" smtClean="0"/>
              <a:t>Foundation</a:t>
            </a:r>
            <a:r>
              <a:rPr lang="de-DE" dirty="0" smtClean="0"/>
              <a:t> </a:t>
            </a:r>
            <a:r>
              <a:rPr lang="de-DE" dirty="0" err="1" smtClean="0"/>
              <a:t>input</a:t>
            </a:r>
            <a:endParaRPr lang="de-DE"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1e Ergebnisse – </a:t>
            </a:r>
            <a:r>
              <a:rPr lang="de-DE" dirty="0" err="1" smtClean="0"/>
              <a:t>values</a:t>
            </a:r>
            <a:r>
              <a:rPr lang="de-DE" dirty="0" smtClean="0"/>
              <a:t> </a:t>
            </a:r>
            <a:r>
              <a:rPr lang="de-DE" dirty="0" err="1" smtClean="0"/>
              <a:t>for</a:t>
            </a:r>
            <a:r>
              <a:rPr lang="de-DE" dirty="0" smtClean="0"/>
              <a:t> 2014-2015-2016</a:t>
            </a:r>
            <a:endParaRPr lang="de-DE" dirty="0"/>
          </a:p>
        </p:txBody>
      </p:sp>
      <p:sp>
        <p:nvSpPr>
          <p:cNvPr id="3" name="Inhaltsplatzhalter 2"/>
          <p:cNvSpPr>
            <a:spLocks noGrp="1"/>
          </p:cNvSpPr>
          <p:nvPr>
            <p:ph idx="1"/>
          </p:nvPr>
        </p:nvSpPr>
        <p:spPr/>
        <p:txBody>
          <a:bodyPr/>
          <a:lstStyle/>
          <a:p>
            <a:endParaRPr lang="de-DE"/>
          </a:p>
        </p:txBody>
      </p:sp>
      <p:pic>
        <p:nvPicPr>
          <p:cNvPr id="11266" name="Picture 2"/>
          <p:cNvPicPr>
            <a:picLocks noChangeAspect="1" noChangeArrowheads="1"/>
          </p:cNvPicPr>
          <p:nvPr/>
        </p:nvPicPr>
        <p:blipFill>
          <a:blip r:embed="rId2" cstate="print"/>
          <a:srcRect l="31538" t="29531" r="33595" b="18298"/>
          <a:stretch>
            <a:fillRect/>
          </a:stretch>
        </p:blipFill>
        <p:spPr bwMode="auto">
          <a:xfrm>
            <a:off x="1475656" y="1556792"/>
            <a:ext cx="6048672" cy="50885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243408"/>
            <a:ext cx="8229600" cy="1143000"/>
          </a:xfrm>
        </p:spPr>
        <p:txBody>
          <a:bodyPr/>
          <a:lstStyle/>
          <a:p>
            <a:r>
              <a:rPr lang="de-DE" dirty="0" smtClean="0"/>
              <a:t>Top </a:t>
            </a:r>
            <a:r>
              <a:rPr lang="de-DE" dirty="0" err="1" smtClean="0"/>
              <a:t>receivers</a:t>
            </a:r>
            <a:r>
              <a:rPr lang="de-DE" dirty="0" smtClean="0"/>
              <a:t> 2016</a:t>
            </a:r>
            <a:endParaRPr lang="de-DE" dirty="0"/>
          </a:p>
        </p:txBody>
      </p:sp>
      <p:sp>
        <p:nvSpPr>
          <p:cNvPr id="3" name="Inhaltsplatzhalter 2"/>
          <p:cNvSpPr>
            <a:spLocks noGrp="1"/>
          </p:cNvSpPr>
          <p:nvPr>
            <p:ph idx="1"/>
          </p:nvPr>
        </p:nvSpPr>
        <p:spPr/>
        <p:txBody>
          <a:bodyPr vert="vert270"/>
          <a:lstStyle/>
          <a:p>
            <a:r>
              <a:rPr lang="de-DE" dirty="0" smtClean="0"/>
              <a:t>Top 2016 Receivers</a:t>
            </a:r>
            <a:endParaRPr lang="de-DE" dirty="0"/>
          </a:p>
        </p:txBody>
      </p:sp>
      <p:pic>
        <p:nvPicPr>
          <p:cNvPr id="12290" name="Picture 2"/>
          <p:cNvPicPr>
            <a:picLocks noChangeAspect="1" noChangeArrowheads="1"/>
          </p:cNvPicPr>
          <p:nvPr/>
        </p:nvPicPr>
        <p:blipFill>
          <a:blip r:embed="rId2" cstate="print"/>
          <a:srcRect l="21303" t="20297" r="34976" b="6250"/>
          <a:stretch>
            <a:fillRect/>
          </a:stretch>
        </p:blipFill>
        <p:spPr bwMode="auto">
          <a:xfrm>
            <a:off x="1331640" y="124476"/>
            <a:ext cx="7128792" cy="67335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Thesen</a:t>
            </a:r>
            <a:endParaRPr lang="de-DE" dirty="0"/>
          </a:p>
        </p:txBody>
      </p:sp>
      <p:sp>
        <p:nvSpPr>
          <p:cNvPr id="3" name="Inhaltsplatzhalter 2"/>
          <p:cNvSpPr>
            <a:spLocks noGrp="1"/>
          </p:cNvSpPr>
          <p:nvPr>
            <p:ph idx="1"/>
          </p:nvPr>
        </p:nvSpPr>
        <p:spPr>
          <a:xfrm>
            <a:off x="467544" y="1268760"/>
            <a:ext cx="8229600" cy="5257800"/>
          </a:xfrm>
        </p:spPr>
        <p:txBody>
          <a:bodyPr>
            <a:normAutofit fontScale="70000" lnSpcReduction="20000"/>
          </a:bodyPr>
          <a:lstStyle/>
          <a:p>
            <a:r>
              <a:rPr lang="de-DE" dirty="0" smtClean="0"/>
              <a:t>Da wo viel Geld ankommt ist das Wasser besonders schlecht </a:t>
            </a:r>
          </a:p>
          <a:p>
            <a:pPr lvl="1"/>
            <a:r>
              <a:rPr lang="de-DE" dirty="0" smtClean="0"/>
              <a:t>Alle kriegen das gleiche €/ha</a:t>
            </a:r>
          </a:p>
          <a:p>
            <a:pPr lvl="1"/>
            <a:r>
              <a:rPr lang="de-DE" dirty="0" smtClean="0"/>
              <a:t>Wir sehen wie viele Ha Land pro </a:t>
            </a:r>
            <a:r>
              <a:rPr lang="de-DE" dirty="0" err="1" smtClean="0"/>
              <a:t>Ptl</a:t>
            </a:r>
            <a:r>
              <a:rPr lang="de-DE" dirty="0" smtClean="0"/>
              <a:t> gefordert werden und wie groß die Betriebe da sind</a:t>
            </a:r>
          </a:p>
          <a:p>
            <a:pPr lvl="1"/>
            <a:r>
              <a:rPr lang="de-DE" dirty="0" smtClean="0"/>
              <a:t>Da wo viel Landwirtschaft statt findet ist viel Verschmutzung </a:t>
            </a:r>
          </a:p>
          <a:p>
            <a:r>
              <a:rPr lang="de-DE" dirty="0" smtClean="0"/>
              <a:t>Das System belohnt nicht das man sich gut verhält (wir finden keine Korrelation) </a:t>
            </a:r>
          </a:p>
          <a:p>
            <a:pPr lvl="1"/>
            <a:r>
              <a:rPr lang="de-DE" dirty="0" smtClean="0"/>
              <a:t>Cross Compliance wird nicht eingehalten</a:t>
            </a:r>
          </a:p>
          <a:p>
            <a:r>
              <a:rPr lang="de-DE" dirty="0" smtClean="0"/>
              <a:t>Das der Naturschutz nicht gefördert wird (</a:t>
            </a:r>
            <a:r>
              <a:rPr lang="de-DE" dirty="0" err="1" smtClean="0"/>
              <a:t>overlay</a:t>
            </a:r>
            <a:r>
              <a:rPr lang="de-DE" dirty="0" smtClean="0"/>
              <a:t> mit Natura 2000 Daten) </a:t>
            </a:r>
          </a:p>
          <a:p>
            <a:r>
              <a:rPr lang="de-DE" dirty="0" err="1" smtClean="0"/>
              <a:t>Overlay</a:t>
            </a:r>
            <a:r>
              <a:rPr lang="de-DE" dirty="0" smtClean="0"/>
              <a:t> mit AUM: sehen wir etwas besseres für die Leute die AUM machen </a:t>
            </a:r>
          </a:p>
          <a:p>
            <a:r>
              <a:rPr lang="de-DE" dirty="0" smtClean="0"/>
              <a:t>Leute die Ökobauern sind haben bessere Werte? </a:t>
            </a:r>
          </a:p>
          <a:p>
            <a:r>
              <a:rPr lang="de-DE" dirty="0" smtClean="0"/>
              <a:t>Die wichtigste politische Akteure auf der Karte?</a:t>
            </a:r>
          </a:p>
          <a:p>
            <a:r>
              <a:rPr lang="de-DE" dirty="0" err="1" smtClean="0"/>
              <a:t>Greening</a:t>
            </a:r>
            <a:r>
              <a:rPr lang="de-DE" dirty="0" smtClean="0"/>
              <a:t>: ein Unterschied zwischen unterschiedliche Jahre</a:t>
            </a:r>
          </a:p>
          <a:p>
            <a:r>
              <a:rPr lang="de-DE" dirty="0" smtClean="0"/>
              <a:t>Wie viel Geld gezahlt wird und wie viel sich schon geändert oder nicht geändert hat: vergleich zum Trendline. </a:t>
            </a:r>
            <a:endParaRPr lang="de-DE"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Extra Fragen</a:t>
            </a:r>
            <a:endParaRPr lang="de-DE" dirty="0"/>
          </a:p>
        </p:txBody>
      </p:sp>
      <p:sp>
        <p:nvSpPr>
          <p:cNvPr id="3" name="Inhaltsplatzhalter 2"/>
          <p:cNvSpPr>
            <a:spLocks noGrp="1"/>
          </p:cNvSpPr>
          <p:nvPr>
            <p:ph idx="1"/>
          </p:nvPr>
        </p:nvSpPr>
        <p:spPr/>
        <p:txBody>
          <a:bodyPr/>
          <a:lstStyle/>
          <a:p>
            <a:r>
              <a:rPr lang="de-DE" dirty="0" smtClean="0"/>
              <a:t>EGFL: Öffentliche Intervention raus + nochmal die größte Empfänger / die Karte mit alle Gelder zusammen</a:t>
            </a:r>
          </a:p>
          <a:p>
            <a:r>
              <a:rPr lang="de-DE" dirty="0" smtClean="0"/>
              <a:t>Wie groß ist der Durchschnittsbetrieb? </a:t>
            </a:r>
          </a:p>
          <a:p>
            <a:r>
              <a:rPr lang="de-DE" dirty="0" smtClean="0"/>
              <a:t>Wie viel landwirtschafte Fläche pro PZLT</a:t>
            </a:r>
          </a:p>
          <a:p>
            <a:endParaRPr lang="de-DE"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GAP und Natur fast nicht erwähnt und doch </a:t>
            </a:r>
            <a:r>
              <a:rPr lang="de-DE" dirty="0" err="1" smtClean="0"/>
              <a:t>Heading</a:t>
            </a:r>
            <a:r>
              <a:rPr lang="de-DE" dirty="0" smtClean="0"/>
              <a:t> 2 </a:t>
            </a:r>
            <a:endParaRPr lang="de-DE" dirty="0"/>
          </a:p>
        </p:txBody>
      </p:sp>
      <p:sp>
        <p:nvSpPr>
          <p:cNvPr id="3" name="Inhaltsplatzhalter 2"/>
          <p:cNvSpPr>
            <a:spLocks noGrp="1"/>
          </p:cNvSpPr>
          <p:nvPr>
            <p:ph idx="1"/>
          </p:nvPr>
        </p:nvSpPr>
        <p:spPr/>
        <p:txBody>
          <a:bodyPr/>
          <a:lstStyle/>
          <a:p>
            <a:endParaRPr lang="de-DE"/>
          </a:p>
        </p:txBody>
      </p:sp>
      <p:pic>
        <p:nvPicPr>
          <p:cNvPr id="4098" name="Picture 2"/>
          <p:cNvPicPr>
            <a:picLocks noChangeAspect="1" noChangeArrowheads="1"/>
          </p:cNvPicPr>
          <p:nvPr/>
        </p:nvPicPr>
        <p:blipFill>
          <a:blip r:embed="rId2" cstate="print"/>
          <a:srcRect/>
          <a:stretch>
            <a:fillRect/>
          </a:stretch>
        </p:blipFill>
        <p:spPr bwMode="auto">
          <a:xfrm>
            <a:off x="0" y="1368152"/>
            <a:ext cx="9172818" cy="5157192"/>
          </a:xfrm>
          <a:prstGeom prst="rect">
            <a:avLst/>
          </a:prstGeom>
          <a:noFill/>
          <a:ln w="9525">
            <a:noFill/>
            <a:miter lim="800000"/>
            <a:headEnd/>
            <a:tailEnd/>
          </a:ln>
        </p:spPr>
      </p:pic>
      <p:sp>
        <p:nvSpPr>
          <p:cNvPr id="5" name="Rechteck 4"/>
          <p:cNvSpPr/>
          <p:nvPr/>
        </p:nvSpPr>
        <p:spPr>
          <a:xfrm>
            <a:off x="0" y="4149080"/>
            <a:ext cx="914400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pic>
        <p:nvPicPr>
          <p:cNvPr id="4" name="Picture 2"/>
          <p:cNvPicPr>
            <a:picLocks noChangeAspect="1" noChangeArrowheads="1"/>
          </p:cNvPicPr>
          <p:nvPr/>
        </p:nvPicPr>
        <p:blipFill>
          <a:blip r:embed="rId2" cstate="print"/>
          <a:srcRect l="30879" t="17344" r="32006" b="18672"/>
          <a:stretch>
            <a:fillRect/>
          </a:stretch>
        </p:blipFill>
        <p:spPr bwMode="auto">
          <a:xfrm>
            <a:off x="1115616" y="44624"/>
            <a:ext cx="7056784" cy="6839652"/>
          </a:xfrm>
          <a:prstGeom prst="rect">
            <a:avLst/>
          </a:prstGeom>
          <a:noFill/>
          <a:ln w="9525">
            <a:noFill/>
            <a:miter lim="800000"/>
            <a:headEnd/>
            <a:tailEnd/>
          </a:ln>
        </p:spPr>
      </p:pic>
      <p:pic>
        <p:nvPicPr>
          <p:cNvPr id="6146" name="Picture 2"/>
          <p:cNvPicPr>
            <a:picLocks noChangeAspect="1" noChangeArrowheads="1"/>
          </p:cNvPicPr>
          <p:nvPr/>
        </p:nvPicPr>
        <p:blipFill>
          <a:blip r:embed="rId3" cstate="print"/>
          <a:srcRect/>
          <a:stretch>
            <a:fillRect/>
          </a:stretch>
        </p:blipFill>
        <p:spPr bwMode="auto">
          <a:xfrm>
            <a:off x="1600200" y="3100388"/>
            <a:ext cx="5943600" cy="657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2000"/>
                                        <p:tgtEl>
                                          <p:spTgt spid="6146"/>
                                        </p:tgtEl>
                                      </p:cBhvr>
                                    </p:animEffect>
                                    <p:anim calcmode="lin" valueType="num">
                                      <p:cBhvr>
                                        <p:cTn id="8" dur="2000" fill="hold"/>
                                        <p:tgtEl>
                                          <p:spTgt spid="6146"/>
                                        </p:tgtEl>
                                        <p:attrNameLst>
                                          <p:attrName>style.rotation</p:attrName>
                                        </p:attrNameLst>
                                      </p:cBhvr>
                                      <p:tavLst>
                                        <p:tav tm="0">
                                          <p:val>
                                            <p:fltVal val="720"/>
                                          </p:val>
                                        </p:tav>
                                        <p:tav tm="100000">
                                          <p:val>
                                            <p:fltVal val="0"/>
                                          </p:val>
                                        </p:tav>
                                      </p:tavLst>
                                    </p:anim>
                                    <p:anim calcmode="lin" valueType="num">
                                      <p:cBhvr>
                                        <p:cTn id="9" dur="2000" fill="hold"/>
                                        <p:tgtEl>
                                          <p:spTgt spid="6146"/>
                                        </p:tgtEl>
                                        <p:attrNameLst>
                                          <p:attrName>ppt_h</p:attrName>
                                        </p:attrNameLst>
                                      </p:cBhvr>
                                      <p:tavLst>
                                        <p:tav tm="0">
                                          <p:val>
                                            <p:fltVal val="0"/>
                                          </p:val>
                                        </p:tav>
                                        <p:tav tm="100000">
                                          <p:val>
                                            <p:strVal val="#ppt_h"/>
                                          </p:val>
                                        </p:tav>
                                      </p:tavLst>
                                    </p:anim>
                                    <p:anim calcmode="lin" valueType="num">
                                      <p:cBhvr>
                                        <p:cTn id="10" dur="2000" fill="hold"/>
                                        <p:tgtEl>
                                          <p:spTgt spid="614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Wasserprobleme</a:t>
            </a:r>
            <a:endParaRPr lang="de-DE" dirty="0"/>
          </a:p>
        </p:txBody>
      </p:sp>
      <p:sp>
        <p:nvSpPr>
          <p:cNvPr id="3" name="Inhaltsplatzhalter 2"/>
          <p:cNvSpPr>
            <a:spLocks noGrp="1"/>
          </p:cNvSpPr>
          <p:nvPr>
            <p:ph idx="1"/>
          </p:nvPr>
        </p:nvSpPr>
        <p:spPr/>
        <p:txBody>
          <a:bodyPr>
            <a:normAutofit fontScale="92500"/>
          </a:bodyPr>
          <a:lstStyle/>
          <a:p>
            <a:r>
              <a:rPr lang="de-DE" dirty="0" smtClean="0"/>
              <a:t>In Nordrhein-Westfalen überschreiten die </a:t>
            </a:r>
            <a:r>
              <a:rPr lang="de-DE" dirty="0" err="1" smtClean="0"/>
              <a:t>Nitratwerte</a:t>
            </a:r>
            <a:r>
              <a:rPr lang="de-DE" dirty="0" smtClean="0"/>
              <a:t> die </a:t>
            </a:r>
            <a:r>
              <a:rPr lang="de-DE" dirty="0" smtClean="0">
                <a:hlinkClick r:id="rId3"/>
              </a:rPr>
              <a:t>EU-Vorgaben</a:t>
            </a:r>
            <a:r>
              <a:rPr lang="de-DE" dirty="0" smtClean="0"/>
              <a:t> auf 40 Prozent der Fläche, in Schleswig-Holstein auf 50 Prozent und in </a:t>
            </a:r>
            <a:r>
              <a:rPr lang="de-DE" b="1" dirty="0" smtClean="0">
                <a:solidFill>
                  <a:srgbClr val="FF0000"/>
                </a:solidFill>
              </a:rPr>
              <a:t>Niedersachsen sogar auf mehr als 60 Prozent.</a:t>
            </a:r>
          </a:p>
          <a:p>
            <a:r>
              <a:rPr lang="de-DE" dirty="0" smtClean="0">
                <a:hlinkClick r:id="rId4"/>
              </a:rPr>
              <a:t>Hauptverursacher der Grundwasserverschmutzung</a:t>
            </a:r>
            <a:r>
              <a:rPr lang="de-DE" dirty="0" smtClean="0"/>
              <a:t> sei aus Sicht des Umweltministeriums die Landwirtschaft, heißt es in dem Bericht. </a:t>
            </a:r>
            <a:r>
              <a:rPr lang="de-DE" dirty="0" smtClean="0">
                <a:hlinkClick r:id="rId5"/>
              </a:rPr>
              <a:t>Umweltministerin Barbara Hendricks</a:t>
            </a:r>
            <a:r>
              <a:rPr lang="de-DE" dirty="0" smtClean="0"/>
              <a:t> (SPD)</a:t>
            </a:r>
            <a:endParaRPr lang="de-DE" b="1" dirty="0">
              <a:solidFill>
                <a:srgbClr val="FF0000"/>
              </a:solidFill>
            </a:endParaRPr>
          </a:p>
        </p:txBody>
      </p:sp>
      <p:sp>
        <p:nvSpPr>
          <p:cNvPr id="5" name="Ellipse 4"/>
          <p:cNvSpPr/>
          <p:nvPr/>
        </p:nvSpPr>
        <p:spPr>
          <a:xfrm>
            <a:off x="4355976" y="4365104"/>
            <a:ext cx="3240360"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Wasserrahmenrichtlinie, </a:t>
            </a:r>
            <a:r>
              <a:rPr lang="de-DE" dirty="0" err="1" smtClean="0"/>
              <a:t>Nitratrichtlinie</a:t>
            </a:r>
            <a:endParaRPr lang="de-DE" dirty="0"/>
          </a:p>
        </p:txBody>
      </p:sp>
      <p:sp>
        <p:nvSpPr>
          <p:cNvPr id="3" name="Inhaltsplatzhalter 2"/>
          <p:cNvSpPr>
            <a:spLocks noGrp="1"/>
          </p:cNvSpPr>
          <p:nvPr>
            <p:ph idx="1"/>
          </p:nvPr>
        </p:nvSpPr>
        <p:spPr>
          <a:xfrm>
            <a:off x="457200" y="1600200"/>
            <a:ext cx="8229600" cy="4997152"/>
          </a:xfrm>
        </p:spPr>
        <p:txBody>
          <a:bodyPr>
            <a:normAutofit fontScale="92500" lnSpcReduction="10000"/>
          </a:bodyPr>
          <a:lstStyle/>
          <a:p>
            <a:r>
              <a:rPr lang="de-DE" dirty="0" smtClean="0"/>
              <a:t>Wasserrahmenrichtlinie</a:t>
            </a:r>
          </a:p>
          <a:p>
            <a:pPr lvl="1"/>
            <a:r>
              <a:rPr lang="de-DE" dirty="0" smtClean="0"/>
              <a:t>Chemische Zustand ist bei </a:t>
            </a:r>
            <a:r>
              <a:rPr lang="de-DE" dirty="0" smtClean="0"/>
              <a:t>allen Flüssen schlecht (ubiquitäre Schadstoffe)</a:t>
            </a:r>
            <a:endParaRPr lang="de-DE" dirty="0" smtClean="0"/>
          </a:p>
          <a:p>
            <a:pPr lvl="1"/>
            <a:r>
              <a:rPr lang="de-DE" dirty="0" smtClean="0"/>
              <a:t>Ökologische Zustand ist bei vielen </a:t>
            </a:r>
            <a:r>
              <a:rPr lang="de-DE" dirty="0" smtClean="0"/>
              <a:t>nicht OK</a:t>
            </a:r>
          </a:p>
          <a:p>
            <a:pPr lvl="1"/>
            <a:r>
              <a:rPr lang="de-DE" dirty="0" smtClean="0"/>
              <a:t>Beschwerde NABU eingereicht</a:t>
            </a:r>
          </a:p>
          <a:p>
            <a:pPr lvl="1"/>
            <a:r>
              <a:rPr lang="de-DE" dirty="0" smtClean="0"/>
              <a:t>Freiwillige Umsetzung (die ganze Bundesrepublik sollte mehr machen) </a:t>
            </a:r>
            <a:endParaRPr lang="de-DE" dirty="0" smtClean="0"/>
          </a:p>
          <a:p>
            <a:r>
              <a:rPr lang="de-DE" dirty="0" smtClean="0"/>
              <a:t>Nitrat-Richtlinie</a:t>
            </a:r>
          </a:p>
          <a:p>
            <a:pPr lvl="1"/>
            <a:r>
              <a:rPr lang="de-DE" dirty="0" smtClean="0"/>
              <a:t>Die Klage läuft gegen  die alte </a:t>
            </a:r>
            <a:r>
              <a:rPr lang="de-DE" dirty="0" err="1" smtClean="0"/>
              <a:t>Düngeverordnung</a:t>
            </a:r>
            <a:r>
              <a:rPr lang="de-DE" dirty="0" smtClean="0"/>
              <a:t> </a:t>
            </a:r>
          </a:p>
          <a:p>
            <a:pPr lvl="1"/>
            <a:r>
              <a:rPr lang="de-DE" dirty="0" smtClean="0"/>
              <a:t>Die wurde die letzte </a:t>
            </a:r>
            <a:r>
              <a:rPr lang="de-DE" dirty="0" smtClean="0"/>
              <a:t>Jahre  </a:t>
            </a:r>
            <a:r>
              <a:rPr lang="de-DE" dirty="0" smtClean="0"/>
              <a:t>nicht angehalten. </a:t>
            </a:r>
          </a:p>
          <a:p>
            <a:pPr lvl="1"/>
            <a:r>
              <a:rPr lang="de-DE" dirty="0" smtClean="0"/>
              <a:t>Deshalb neue </a:t>
            </a:r>
            <a:r>
              <a:rPr lang="de-DE" dirty="0" err="1" smtClean="0"/>
              <a:t>Düngeverordnung</a:t>
            </a:r>
            <a:r>
              <a:rPr lang="de-DE" dirty="0" smtClean="0"/>
              <a:t> in DE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2050" name="Picture 2" descr="C:\Users\trobijns\Desktop\23 Feb\IMG_0065.JPG"/>
          <p:cNvPicPr>
            <a:picLocks noChangeAspect="1" noChangeArrowheads="1"/>
          </p:cNvPicPr>
          <p:nvPr/>
        </p:nvPicPr>
        <p:blipFill>
          <a:blip r:embed="rId2" cstate="print"/>
          <a:srcRect/>
          <a:stretch>
            <a:fillRect/>
          </a:stretch>
        </p:blipFill>
        <p:spPr bwMode="auto">
          <a:xfrm>
            <a:off x="1" y="0"/>
            <a:ext cx="9144000" cy="6858000"/>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smtClean="0"/>
              <a:t>Insektensterben und </a:t>
            </a:r>
            <a:r>
              <a:rPr lang="de-DE" dirty="0" err="1" smtClean="0"/>
              <a:t>Biodiv</a:t>
            </a:r>
            <a:r>
              <a:rPr lang="de-DE" dirty="0" smtClean="0"/>
              <a:t> Verlust</a:t>
            </a:r>
            <a:endParaRPr lang="de-DE" dirty="0"/>
          </a:p>
        </p:txBody>
      </p:sp>
      <p:sp>
        <p:nvSpPr>
          <p:cNvPr id="3" name="Inhaltsplatzhalter 2"/>
          <p:cNvSpPr>
            <a:spLocks noGrp="1"/>
          </p:cNvSpPr>
          <p:nvPr>
            <p:ph idx="1"/>
          </p:nvPr>
        </p:nvSpPr>
        <p:spPr/>
        <p:txBody>
          <a:bodyPr>
            <a:normAutofit fontScale="62500" lnSpcReduction="20000"/>
          </a:bodyPr>
          <a:lstStyle/>
          <a:p>
            <a:r>
              <a:rPr lang="de-DE" b="1" dirty="0" smtClean="0"/>
              <a:t>Beispiel Biomasse: </a:t>
            </a:r>
            <a:r>
              <a:rPr lang="de-DE" dirty="0" smtClean="0"/>
              <a:t>Eine aktuelle Studie zeigt, dass </a:t>
            </a:r>
            <a:r>
              <a:rPr lang="de-DE" b="1" dirty="0" smtClean="0">
                <a:solidFill>
                  <a:srgbClr val="FF0000"/>
                </a:solidFill>
              </a:rPr>
              <a:t>die Biomasse an Fluginsekten in Schutzgebieten Nordwestdeutschlands in den vergangenen 27 Jahren um über 75 Prozent zurückgegangen ist</a:t>
            </a:r>
            <a:r>
              <a:rPr lang="de-DE" dirty="0" smtClean="0"/>
              <a:t>. Der Verlust wurde als Trend über alle untersuchten Standorte hinweg erkannt und ist nicht spezifisch für bestimmte Biotoptypen, sondern betrifft das gesamte Offenland. Die ermittelten Biomasseverluste betragen für die Sommerperiode 81,6 Prozent (79,7 bis 83,4 Prozent) und für die Vegetationsperiode von April bis Oktober 76,7 Prozent (74,8 bis 78,5). Weitere Hintergründe zur Studie erfahren Sie </a:t>
            </a:r>
            <a:r>
              <a:rPr lang="de-DE" dirty="0" smtClean="0">
                <a:hlinkClick r:id="rId2"/>
              </a:rPr>
              <a:t>hier</a:t>
            </a:r>
            <a:r>
              <a:rPr lang="de-DE" dirty="0" smtClean="0"/>
              <a:t>.</a:t>
            </a:r>
          </a:p>
          <a:p>
            <a:r>
              <a:rPr lang="de-DE" b="1" dirty="0" smtClean="0"/>
              <a:t>Beispiel Rote Liste:</a:t>
            </a:r>
            <a:r>
              <a:rPr lang="de-DE" dirty="0" smtClean="0"/>
              <a:t> </a:t>
            </a:r>
            <a:r>
              <a:rPr lang="de-DE" b="1" dirty="0" smtClean="0"/>
              <a:t>Fast die Hälfte der Insektenarten</a:t>
            </a:r>
            <a:r>
              <a:rPr lang="de-DE" dirty="0" smtClean="0"/>
              <a:t>, die in der Roten Liste erwähnt werden, </a:t>
            </a:r>
            <a:r>
              <a:rPr lang="de-DE" b="1" dirty="0" smtClean="0"/>
              <a:t>sind mindestens bestandsgefährdet</a:t>
            </a:r>
            <a:r>
              <a:rPr lang="de-DE" dirty="0" smtClean="0"/>
              <a:t>, </a:t>
            </a:r>
            <a:r>
              <a:rPr lang="de-DE" b="1" dirty="0" smtClean="0">
                <a:solidFill>
                  <a:srgbClr val="FF0000"/>
                </a:solidFill>
              </a:rPr>
              <a:t>viele bereits ausgestorben</a:t>
            </a:r>
            <a:r>
              <a:rPr lang="de-DE" dirty="0" smtClean="0"/>
              <a:t>. Dabei </a:t>
            </a:r>
            <a:r>
              <a:rPr lang="de-DE" b="1" dirty="0" smtClean="0"/>
              <a:t>weisen im langfristigen Trend 40 Prozent der Insektenarten eine negative Entwicklung auf, </a:t>
            </a:r>
            <a:r>
              <a:rPr lang="de-DE" dirty="0" smtClean="0"/>
              <a:t>wonach sehr wahrscheinlich viele Arten zukünftig einer höheren Gefährdungskategorie zugeordnet werden müssen und sich die Bestandsabnahme vieler Arten weiter fortsetzen wird.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2583</Words>
  <Application>Microsoft Office PowerPoint</Application>
  <PresentationFormat>Bildschirmpräsentation (4:3)</PresentationFormat>
  <Paragraphs>177</Paragraphs>
  <Slides>35</Slides>
  <Notes>20</Notes>
  <HiddenSlides>0</HiddenSlides>
  <MMClips>0</MMClips>
  <ScaleCrop>false</ScaleCrop>
  <HeadingPairs>
    <vt:vector size="4" baseType="variant">
      <vt:variant>
        <vt:lpstr>Design</vt:lpstr>
      </vt:variant>
      <vt:variant>
        <vt:i4>1</vt:i4>
      </vt:variant>
      <vt:variant>
        <vt:lpstr>Folientitel</vt:lpstr>
      </vt:variant>
      <vt:variant>
        <vt:i4>35</vt:i4>
      </vt:variant>
    </vt:vector>
  </HeadingPairs>
  <TitlesOfParts>
    <vt:vector size="36" baseType="lpstr">
      <vt:lpstr>Larissa-Design</vt:lpstr>
      <vt:lpstr>Vom EU Haushalt zur Wasserverschmutzung und Insektenschwund vor die Haustür: wo ist der Link?  Ein Beispiel: Niedersachsen</vt:lpstr>
      <vt:lpstr>Der EU-Haushalt</vt:lpstr>
      <vt:lpstr>Wie viel bekommen wir zurück?</vt:lpstr>
      <vt:lpstr>GAP und Natur fast nicht erwähnt und doch Heading 2 </vt:lpstr>
      <vt:lpstr>Folie 5</vt:lpstr>
      <vt:lpstr>Wasserprobleme</vt:lpstr>
      <vt:lpstr>Wasserrahmenrichtlinie, Nitratrichtlinie</vt:lpstr>
      <vt:lpstr>Folie 8</vt:lpstr>
      <vt:lpstr>Insektensterben und Biodiv Verlust</vt:lpstr>
      <vt:lpstr>Folie 10</vt:lpstr>
      <vt:lpstr>Folie 11</vt:lpstr>
      <vt:lpstr>Die GAP</vt:lpstr>
      <vt:lpstr>Die GAP in Deutschland</vt:lpstr>
      <vt:lpstr>Prinzip von Cross Compliance</vt:lpstr>
      <vt:lpstr>Die Erste Saüle</vt:lpstr>
      <vt:lpstr>Die Zweite Saüle</vt:lpstr>
      <vt:lpstr>Die GAP in Niedersachsen</vt:lpstr>
      <vt:lpstr>1e Säule in Niedersachsen</vt:lpstr>
      <vt:lpstr>2e Säule in Niedersachsen</vt:lpstr>
      <vt:lpstr>Agrar-Umwelt Maßnahmen in NS</vt:lpstr>
      <vt:lpstr>Details AUM</vt:lpstr>
      <vt:lpstr>Details zur Cross Compliance</vt:lpstr>
      <vt:lpstr>Betriebe in Niedersachsen</vt:lpstr>
      <vt:lpstr>Extra Hintergrund: warum Niedersachsen</vt:lpstr>
      <vt:lpstr>Wasser Zustand</vt:lpstr>
      <vt:lpstr>Folie 26</vt:lpstr>
      <vt:lpstr>Ammonium</vt:lpstr>
      <vt:lpstr>Nitrat</vt:lpstr>
      <vt:lpstr>Wasserschutzgebiete</vt:lpstr>
      <vt:lpstr>Natura 2000</vt:lpstr>
      <vt:lpstr>Prinzip von Farmsubsidy</vt:lpstr>
      <vt:lpstr>1e Ergebnisse – values for 2014-2015-2016</vt:lpstr>
      <vt:lpstr>Top receivers 2016</vt:lpstr>
      <vt:lpstr>Thesen</vt:lpstr>
      <vt:lpstr>Extra Fragen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Vom EU Haushalt zur Wasserverschmutzung und Insektenschwund in Niedersachsen: wo ist der Link? </dc:title>
  <dc:creator>trobijns</dc:creator>
  <cp:lastModifiedBy>trobijns</cp:lastModifiedBy>
  <cp:revision>44</cp:revision>
  <dcterms:created xsi:type="dcterms:W3CDTF">2018-04-14T11:16:22Z</dcterms:created>
  <dcterms:modified xsi:type="dcterms:W3CDTF">2018-04-16T11:46:38Z</dcterms:modified>
</cp:coreProperties>
</file>